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4"/>
  </p:notesMasterIdLst>
  <p:sldIdLst>
    <p:sldId id="431" r:id="rId2"/>
    <p:sldId id="430" r:id="rId3"/>
    <p:sldId id="273" r:id="rId4"/>
    <p:sldId id="258" r:id="rId5"/>
    <p:sldId id="259" r:id="rId6"/>
    <p:sldId id="260" r:id="rId7"/>
    <p:sldId id="261" r:id="rId8"/>
    <p:sldId id="262" r:id="rId9"/>
    <p:sldId id="263" r:id="rId10"/>
    <p:sldId id="264" r:id="rId11"/>
    <p:sldId id="265" r:id="rId12"/>
    <p:sldId id="266" r:id="rId13"/>
    <p:sldId id="267" r:id="rId14"/>
    <p:sldId id="279" r:id="rId15"/>
    <p:sldId id="287" r:id="rId16"/>
    <p:sldId id="288" r:id="rId17"/>
    <p:sldId id="280" r:id="rId18"/>
    <p:sldId id="281" r:id="rId19"/>
    <p:sldId id="282" r:id="rId20"/>
    <p:sldId id="283" r:id="rId21"/>
    <p:sldId id="301" r:id="rId22"/>
    <p:sldId id="302" r:id="rId23"/>
    <p:sldId id="303" r:id="rId24"/>
    <p:sldId id="304" r:id="rId25"/>
    <p:sldId id="306" r:id="rId26"/>
    <p:sldId id="305" r:id="rId27"/>
    <p:sldId id="307" r:id="rId28"/>
    <p:sldId id="274" r:id="rId29"/>
    <p:sldId id="330" r:id="rId30"/>
    <p:sldId id="331" r:id="rId31"/>
    <p:sldId id="332" r:id="rId32"/>
    <p:sldId id="333" r:id="rId33"/>
    <p:sldId id="329" r:id="rId34"/>
    <p:sldId id="334" r:id="rId35"/>
    <p:sldId id="328" r:id="rId36"/>
    <p:sldId id="271" r:id="rId37"/>
    <p:sldId id="272" r:id="rId38"/>
    <p:sldId id="275" r:id="rId39"/>
    <p:sldId id="276" r:id="rId40"/>
    <p:sldId id="277" r:id="rId41"/>
    <p:sldId id="292" r:id="rId42"/>
    <p:sldId id="293" r:id="rId43"/>
    <p:sldId id="294" r:id="rId44"/>
    <p:sldId id="295" r:id="rId45"/>
    <p:sldId id="296" r:id="rId46"/>
    <p:sldId id="297" r:id="rId47"/>
    <p:sldId id="289" r:id="rId48"/>
    <p:sldId id="299" r:id="rId49"/>
    <p:sldId id="300" r:id="rId50"/>
    <p:sldId id="290" r:id="rId51"/>
    <p:sldId id="291" r:id="rId52"/>
    <p:sldId id="308" r:id="rId53"/>
    <p:sldId id="278" r:id="rId54"/>
    <p:sldId id="309" r:id="rId55"/>
    <p:sldId id="336" r:id="rId56"/>
    <p:sldId id="339" r:id="rId57"/>
    <p:sldId id="340" r:id="rId58"/>
    <p:sldId id="341" r:id="rId59"/>
    <p:sldId id="342" r:id="rId60"/>
    <p:sldId id="343" r:id="rId61"/>
    <p:sldId id="344" r:id="rId62"/>
    <p:sldId id="345" r:id="rId63"/>
    <p:sldId id="346" r:id="rId64"/>
    <p:sldId id="347" r:id="rId65"/>
    <p:sldId id="348" r:id="rId66"/>
    <p:sldId id="351" r:id="rId67"/>
    <p:sldId id="352" r:id="rId68"/>
    <p:sldId id="353" r:id="rId69"/>
    <p:sldId id="354" r:id="rId70"/>
    <p:sldId id="356" r:id="rId71"/>
    <p:sldId id="355" r:id="rId72"/>
    <p:sldId id="357" r:id="rId73"/>
    <p:sldId id="358" r:id="rId74"/>
    <p:sldId id="359" r:id="rId75"/>
    <p:sldId id="360" r:id="rId76"/>
    <p:sldId id="361" r:id="rId77"/>
    <p:sldId id="362" r:id="rId78"/>
    <p:sldId id="363" r:id="rId79"/>
    <p:sldId id="364" r:id="rId80"/>
    <p:sldId id="365" r:id="rId81"/>
    <p:sldId id="366" r:id="rId82"/>
    <p:sldId id="367" r:id="rId83"/>
    <p:sldId id="370" r:id="rId84"/>
    <p:sldId id="373" r:id="rId85"/>
    <p:sldId id="372" r:id="rId86"/>
    <p:sldId id="371" r:id="rId87"/>
    <p:sldId id="374" r:id="rId88"/>
    <p:sldId id="375" r:id="rId89"/>
    <p:sldId id="368" r:id="rId90"/>
    <p:sldId id="350" r:id="rId91"/>
    <p:sldId id="349" r:id="rId92"/>
    <p:sldId id="369" r:id="rId93"/>
    <p:sldId id="335" r:id="rId94"/>
    <p:sldId id="310" r:id="rId95"/>
    <p:sldId id="311" r:id="rId96"/>
    <p:sldId id="312" r:id="rId97"/>
    <p:sldId id="313" r:id="rId98"/>
    <p:sldId id="314" r:id="rId99"/>
    <p:sldId id="315" r:id="rId100"/>
    <p:sldId id="316" r:id="rId101"/>
    <p:sldId id="317" r:id="rId102"/>
    <p:sldId id="318" r:id="rId103"/>
    <p:sldId id="319" r:id="rId104"/>
    <p:sldId id="320" r:id="rId105"/>
    <p:sldId id="321" r:id="rId106"/>
    <p:sldId id="322" r:id="rId107"/>
    <p:sldId id="323" r:id="rId108"/>
    <p:sldId id="324" r:id="rId109"/>
    <p:sldId id="325" r:id="rId110"/>
    <p:sldId id="326" r:id="rId111"/>
    <p:sldId id="327" r:id="rId112"/>
    <p:sldId id="377" r:id="rId113"/>
    <p:sldId id="378" r:id="rId114"/>
    <p:sldId id="379" r:id="rId115"/>
    <p:sldId id="380" r:id="rId116"/>
    <p:sldId id="429" r:id="rId117"/>
    <p:sldId id="381" r:id="rId118"/>
    <p:sldId id="391" r:id="rId119"/>
    <p:sldId id="392" r:id="rId120"/>
    <p:sldId id="394" r:id="rId121"/>
    <p:sldId id="395" r:id="rId122"/>
    <p:sldId id="382" r:id="rId123"/>
    <p:sldId id="383" r:id="rId124"/>
    <p:sldId id="384" r:id="rId125"/>
    <p:sldId id="385" r:id="rId126"/>
    <p:sldId id="386" r:id="rId127"/>
    <p:sldId id="387" r:id="rId128"/>
    <p:sldId id="388" r:id="rId129"/>
    <p:sldId id="389" r:id="rId130"/>
    <p:sldId id="390" r:id="rId131"/>
    <p:sldId id="396" r:id="rId132"/>
    <p:sldId id="397" r:id="rId133"/>
    <p:sldId id="398" r:id="rId134"/>
    <p:sldId id="399" r:id="rId135"/>
    <p:sldId id="400" r:id="rId136"/>
    <p:sldId id="401" r:id="rId137"/>
    <p:sldId id="402" r:id="rId138"/>
    <p:sldId id="403" r:id="rId139"/>
    <p:sldId id="404" r:id="rId140"/>
    <p:sldId id="405" r:id="rId141"/>
    <p:sldId id="406" r:id="rId142"/>
    <p:sldId id="407" r:id="rId143"/>
    <p:sldId id="408" r:id="rId144"/>
    <p:sldId id="409" r:id="rId145"/>
    <p:sldId id="410" r:id="rId146"/>
    <p:sldId id="411" r:id="rId147"/>
    <p:sldId id="412" r:id="rId148"/>
    <p:sldId id="413" r:id="rId149"/>
    <p:sldId id="414" r:id="rId150"/>
    <p:sldId id="415" r:id="rId151"/>
    <p:sldId id="416" r:id="rId152"/>
    <p:sldId id="417" r:id="rId153"/>
    <p:sldId id="418" r:id="rId154"/>
    <p:sldId id="419" r:id="rId155"/>
    <p:sldId id="426" r:id="rId156"/>
    <p:sldId id="427" r:id="rId157"/>
    <p:sldId id="428" r:id="rId158"/>
    <p:sldId id="420" r:id="rId159"/>
    <p:sldId id="421" r:id="rId160"/>
    <p:sldId id="422" r:id="rId161"/>
    <p:sldId id="423" r:id="rId162"/>
    <p:sldId id="424" r:id="rId1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94660"/>
  </p:normalViewPr>
  <p:slideViewPr>
    <p:cSldViewPr snapToGrid="0">
      <p:cViewPr varScale="1">
        <p:scale>
          <a:sx n="87" d="100"/>
          <a:sy n="87" d="100"/>
        </p:scale>
        <p:origin x="53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042E8-2A32-442C-88F2-4ABC9DA59DCB}" type="datetimeFigureOut">
              <a:rPr lang="en-US" smtClean="0"/>
              <a:t>2/24/2017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3D0224-6679-44A1-90DF-2D8D5E9D3780}" type="slidenum">
              <a:rPr lang="en-US" smtClean="0"/>
              <a:t>‹#›</a:t>
            </a:fld>
            <a:endParaRPr lang="en-US"/>
          </a:p>
        </p:txBody>
      </p:sp>
    </p:spTree>
    <p:extLst>
      <p:ext uri="{BB962C8B-B14F-4D97-AF65-F5344CB8AC3E}">
        <p14:creationId xmlns:p14="http://schemas.microsoft.com/office/powerpoint/2010/main" val="3953462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119</a:t>
            </a:fld>
            <a:endParaRPr lang="en-US"/>
          </a:p>
        </p:txBody>
      </p:sp>
    </p:spTree>
    <p:extLst>
      <p:ext uri="{BB962C8B-B14F-4D97-AF65-F5344CB8AC3E}">
        <p14:creationId xmlns:p14="http://schemas.microsoft.com/office/powerpoint/2010/main" val="464685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129</a:t>
            </a:fld>
            <a:endParaRPr lang="en-US"/>
          </a:p>
        </p:txBody>
      </p:sp>
    </p:spTree>
    <p:extLst>
      <p:ext uri="{BB962C8B-B14F-4D97-AF65-F5344CB8AC3E}">
        <p14:creationId xmlns:p14="http://schemas.microsoft.com/office/powerpoint/2010/main" val="3496831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6" name="Shape 626"/>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27" name="Shape 627"/>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39744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5" name="Shape 655"/>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56" name="Shape 656"/>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46380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9" name="Shape 689"/>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90" name="Shape 690"/>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2875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1" name="Shape 721"/>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722" name="Shape 722"/>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460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Shape 75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4" name="Shape 754"/>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755" name="Shape 755"/>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35091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87" name="Shape 787"/>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788" name="Shape 788"/>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73117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20" name="Shape 820"/>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21" name="Shape 821"/>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23801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53" name="Shape 853"/>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54" name="Shape 854"/>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91640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Shape 88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6" name="Shape 886"/>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87" name="Shape 887"/>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88529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121</a:t>
            </a:fld>
            <a:endParaRPr lang="en-US"/>
          </a:p>
        </p:txBody>
      </p:sp>
    </p:spTree>
    <p:extLst>
      <p:ext uri="{BB962C8B-B14F-4D97-AF65-F5344CB8AC3E}">
        <p14:creationId xmlns:p14="http://schemas.microsoft.com/office/powerpoint/2010/main" val="3124466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Shape 91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2" name="Shape 912"/>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913" name="Shape 913"/>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29803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Shape 91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9" name="Shape 919"/>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920" name="Shape 920"/>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68689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Shape 95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54" name="Shape 954"/>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955" name="Shape 955"/>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61052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Shape 99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91" name="Shape 991"/>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992" name="Shape 992"/>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87072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Shape 101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19" name="Shape 1019"/>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020" name="Shape 1020"/>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27036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Shape 105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52" name="Shape 1052"/>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053" name="Shape 1053"/>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36488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Shape 107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7" name="Shape 1077"/>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078" name="Shape 1078"/>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25970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122</a:t>
            </a:fld>
            <a:endParaRPr lang="en-US"/>
          </a:p>
        </p:txBody>
      </p:sp>
    </p:spTree>
    <p:extLst>
      <p:ext uri="{BB962C8B-B14F-4D97-AF65-F5344CB8AC3E}">
        <p14:creationId xmlns:p14="http://schemas.microsoft.com/office/powerpoint/2010/main" val="223702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123</a:t>
            </a:fld>
            <a:endParaRPr lang="en-US"/>
          </a:p>
        </p:txBody>
      </p:sp>
    </p:spTree>
    <p:extLst>
      <p:ext uri="{BB962C8B-B14F-4D97-AF65-F5344CB8AC3E}">
        <p14:creationId xmlns:p14="http://schemas.microsoft.com/office/powerpoint/2010/main" val="3722852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124</a:t>
            </a:fld>
            <a:endParaRPr lang="en-US"/>
          </a:p>
        </p:txBody>
      </p:sp>
    </p:spTree>
    <p:extLst>
      <p:ext uri="{BB962C8B-B14F-4D97-AF65-F5344CB8AC3E}">
        <p14:creationId xmlns:p14="http://schemas.microsoft.com/office/powerpoint/2010/main" val="1999791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125</a:t>
            </a:fld>
            <a:endParaRPr lang="en-US"/>
          </a:p>
        </p:txBody>
      </p:sp>
    </p:spTree>
    <p:extLst>
      <p:ext uri="{BB962C8B-B14F-4D97-AF65-F5344CB8AC3E}">
        <p14:creationId xmlns:p14="http://schemas.microsoft.com/office/powerpoint/2010/main" val="3996117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126</a:t>
            </a:fld>
            <a:endParaRPr lang="en-US"/>
          </a:p>
        </p:txBody>
      </p:sp>
    </p:spTree>
    <p:extLst>
      <p:ext uri="{BB962C8B-B14F-4D97-AF65-F5344CB8AC3E}">
        <p14:creationId xmlns:p14="http://schemas.microsoft.com/office/powerpoint/2010/main" val="1510321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127</a:t>
            </a:fld>
            <a:endParaRPr lang="en-US"/>
          </a:p>
        </p:txBody>
      </p:sp>
    </p:spTree>
    <p:extLst>
      <p:ext uri="{BB962C8B-B14F-4D97-AF65-F5344CB8AC3E}">
        <p14:creationId xmlns:p14="http://schemas.microsoft.com/office/powerpoint/2010/main" val="217206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Omega</a:t>
            </a:r>
            <a:r>
              <a:rPr lang="en-US" baseline="0" dirty="0"/>
              <a:t>: Raw State</a:t>
            </a:r>
            <a:br>
              <a:rPr lang="en-US" baseline="0" dirty="0"/>
            </a:br>
            <a:r>
              <a:rPr lang="en-US" baseline="0" dirty="0"/>
              <a:t>Omega: Multiple Schedulers, </a:t>
            </a:r>
            <a:r>
              <a:rPr lang="en-US" baseline="0" dirty="0" err="1"/>
              <a:t>Compossable</a:t>
            </a:r>
            <a:r>
              <a:rPr lang="en-US" baseline="0" dirty="0"/>
              <a:t> building blocks</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128</a:t>
            </a:fld>
            <a:endParaRPr lang="en-US"/>
          </a:p>
        </p:txBody>
      </p:sp>
    </p:spTree>
    <p:extLst>
      <p:ext uri="{BB962C8B-B14F-4D97-AF65-F5344CB8AC3E}">
        <p14:creationId xmlns:p14="http://schemas.microsoft.com/office/powerpoint/2010/main" val="26954173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2/24/2017</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2/24/2017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2/24/2017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2/24/2017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2/24/2017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2/24/2017</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2/24/2017</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2/24/2017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2/24/2017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Full Quote">
    <p:spTree>
      <p:nvGrpSpPr>
        <p:cNvPr id="1" name="Shape 22"/>
        <p:cNvGrpSpPr/>
        <p:nvPr/>
      </p:nvGrpSpPr>
      <p:grpSpPr>
        <a:xfrm>
          <a:off x="0" y="0"/>
          <a:ext cx="0" cy="0"/>
          <a:chOff x="0" y="0"/>
          <a:chExt cx="0" cy="0"/>
        </a:xfrm>
      </p:grpSpPr>
      <p:sp>
        <p:nvSpPr>
          <p:cNvPr id="23" name="Shape 23"/>
          <p:cNvSpPr txBox="1">
            <a:spLocks noGrp="1"/>
          </p:cNvSpPr>
          <p:nvPr>
            <p:ph type="body" idx="1"/>
          </p:nvPr>
        </p:nvSpPr>
        <p:spPr>
          <a:xfrm>
            <a:off x="2871356" y="2569075"/>
            <a:ext cx="6449278" cy="1422600"/>
          </a:xfrm>
          <a:prstGeom prst="rect">
            <a:avLst/>
          </a:prstGeom>
          <a:noFill/>
          <a:ln>
            <a:noFill/>
          </a:ln>
        </p:spPr>
        <p:txBody>
          <a:bodyPr lIns="91425" tIns="91425" rIns="91425" bIns="91425" anchor="t" anchorCtr="0"/>
          <a:lstStyle>
            <a:lvl1pPr marL="232745" marR="0" lvl="0" indent="135555" algn="l" rtl="0">
              <a:lnSpc>
                <a:spcPct val="115000"/>
              </a:lnSpc>
              <a:spcBef>
                <a:spcPts val="0"/>
              </a:spcBef>
              <a:spcAft>
                <a:spcPts val="0"/>
              </a:spcAft>
              <a:buClr>
                <a:srgbClr val="666666"/>
              </a:buClr>
              <a:buSzPct val="100000"/>
              <a:buFont typeface="Open Sans"/>
              <a:buChar char="•"/>
              <a:defRPr sz="2200" b="0" i="0" u="none" strike="noStrike" cap="none">
                <a:solidFill>
                  <a:srgbClr val="666666"/>
                </a:solidFill>
                <a:latin typeface="Open Sans"/>
                <a:ea typeface="Open Sans"/>
                <a:cs typeface="Open Sans"/>
                <a:sym typeface="Open Sans"/>
              </a:defRPr>
            </a:lvl1pPr>
            <a:lvl2pPr marL="689772" marR="0" lvl="1" indent="110328" algn="l" rtl="0">
              <a:lnSpc>
                <a:spcPct val="115000"/>
              </a:lnSpc>
              <a:spcBef>
                <a:spcPts val="400"/>
              </a:spcBef>
              <a:spcAft>
                <a:spcPts val="0"/>
              </a:spcAft>
              <a:buClr>
                <a:srgbClr val="666666"/>
              </a:buClr>
              <a:buSzPct val="100000"/>
              <a:buFont typeface="Open Sans"/>
              <a:buChar char="•"/>
              <a:defRPr sz="2200" b="0" i="0" u="none" strike="noStrike" cap="none">
                <a:solidFill>
                  <a:srgbClr val="666666"/>
                </a:solidFill>
                <a:latin typeface="Open Sans"/>
                <a:ea typeface="Open Sans"/>
                <a:cs typeface="Open Sans"/>
                <a:sym typeface="Open Sans"/>
              </a:defRPr>
            </a:lvl2pPr>
            <a:lvl3pPr marL="1218732" marR="0" lvl="2" indent="127467" algn="l" rtl="0">
              <a:lnSpc>
                <a:spcPct val="115000"/>
              </a:lnSpc>
              <a:spcBef>
                <a:spcPts val="400"/>
              </a:spcBef>
              <a:spcAft>
                <a:spcPts val="0"/>
              </a:spcAft>
              <a:buClr>
                <a:srgbClr val="666666"/>
              </a:buClr>
              <a:buSzPct val="100000"/>
              <a:buFont typeface="Open Sans"/>
              <a:buChar char="•"/>
              <a:defRPr sz="2200" b="0" i="0" u="none" strike="noStrike" cap="none">
                <a:solidFill>
                  <a:srgbClr val="666666"/>
                </a:solidFill>
                <a:latin typeface="Open Sans"/>
                <a:ea typeface="Open Sans"/>
                <a:cs typeface="Open Sans"/>
                <a:sym typeface="Open Sans"/>
              </a:defRPr>
            </a:lvl3pPr>
            <a:lvl4pPr marL="1828100" marR="0" lvl="3" indent="114999" algn="l" rtl="0">
              <a:lnSpc>
                <a:spcPct val="115000"/>
              </a:lnSpc>
              <a:spcBef>
                <a:spcPts val="360"/>
              </a:spcBef>
              <a:spcAft>
                <a:spcPts val="0"/>
              </a:spcAft>
              <a:buClr>
                <a:srgbClr val="666666"/>
              </a:buClr>
              <a:buSzPct val="100000"/>
              <a:buFont typeface="Open Sans"/>
              <a:buChar char="•"/>
              <a:defRPr sz="2200" b="0" i="0" u="none" strike="noStrike" cap="none">
                <a:solidFill>
                  <a:srgbClr val="666666"/>
                </a:solidFill>
                <a:latin typeface="Open Sans"/>
                <a:ea typeface="Open Sans"/>
                <a:cs typeface="Open Sans"/>
                <a:sym typeface="Open Sans"/>
              </a:defRPr>
            </a:lvl4pPr>
            <a:lvl5pPr marL="2365526" marR="0" lvl="4" indent="98274" algn="l" rtl="0">
              <a:lnSpc>
                <a:spcPct val="115000"/>
              </a:lnSpc>
              <a:spcBef>
                <a:spcPts val="360"/>
              </a:spcBef>
              <a:spcAft>
                <a:spcPts val="0"/>
              </a:spcAft>
              <a:buClr>
                <a:srgbClr val="666666"/>
              </a:buClr>
              <a:buSzPct val="100000"/>
              <a:buFont typeface="Open Sans"/>
              <a:buChar char="•"/>
              <a:defRPr sz="2200" b="0" i="0" u="none" strike="noStrike" cap="none">
                <a:solidFill>
                  <a:srgbClr val="666666"/>
                </a:solidFill>
                <a:latin typeface="Open Sans"/>
                <a:ea typeface="Open Sans"/>
                <a:cs typeface="Open Sans"/>
                <a:sym typeface="Open Sans"/>
              </a:defRPr>
            </a:lvl5pPr>
            <a:lvl6pPr marL="3351512" marR="0" lvl="5" indent="64787" algn="l" rtl="0">
              <a:lnSpc>
                <a:spcPct val="115000"/>
              </a:lnSpc>
              <a:spcBef>
                <a:spcPts val="540"/>
              </a:spcBef>
              <a:spcAft>
                <a:spcPts val="0"/>
              </a:spcAft>
              <a:buClr>
                <a:srgbClr val="666666"/>
              </a:buClr>
              <a:buSzPct val="100000"/>
              <a:buFont typeface="Open Sans"/>
              <a:buChar char="•"/>
              <a:defRPr sz="2200" b="0" i="0" u="none" strike="noStrike" cap="none">
                <a:solidFill>
                  <a:srgbClr val="666666"/>
                </a:solidFill>
                <a:latin typeface="Open Sans"/>
                <a:ea typeface="Open Sans"/>
                <a:cs typeface="Open Sans"/>
                <a:sym typeface="Open Sans"/>
              </a:defRPr>
            </a:lvl6pPr>
            <a:lvl7pPr marL="3960880" marR="0" lvl="6" indent="65020" algn="l" rtl="0">
              <a:lnSpc>
                <a:spcPct val="115000"/>
              </a:lnSpc>
              <a:spcBef>
                <a:spcPts val="540"/>
              </a:spcBef>
              <a:spcAft>
                <a:spcPts val="0"/>
              </a:spcAft>
              <a:buClr>
                <a:srgbClr val="666666"/>
              </a:buClr>
              <a:buSzPct val="100000"/>
              <a:buFont typeface="Open Sans"/>
              <a:buChar char="•"/>
              <a:defRPr sz="2200" b="0" i="0" u="none" strike="noStrike" cap="none">
                <a:solidFill>
                  <a:srgbClr val="666666"/>
                </a:solidFill>
                <a:latin typeface="Open Sans"/>
                <a:ea typeface="Open Sans"/>
                <a:cs typeface="Open Sans"/>
                <a:sym typeface="Open Sans"/>
              </a:defRPr>
            </a:lvl7pPr>
            <a:lvl8pPr marL="4570247" marR="0" lvl="7" indent="65252" algn="l" rtl="0">
              <a:lnSpc>
                <a:spcPct val="115000"/>
              </a:lnSpc>
              <a:spcBef>
                <a:spcPts val="540"/>
              </a:spcBef>
              <a:spcAft>
                <a:spcPts val="0"/>
              </a:spcAft>
              <a:buClr>
                <a:srgbClr val="666666"/>
              </a:buClr>
              <a:buSzPct val="100000"/>
              <a:buFont typeface="Open Sans"/>
              <a:buChar char="•"/>
              <a:defRPr sz="2200" b="0" i="0" u="none" strike="noStrike" cap="none">
                <a:solidFill>
                  <a:srgbClr val="666666"/>
                </a:solidFill>
                <a:latin typeface="Open Sans"/>
                <a:ea typeface="Open Sans"/>
                <a:cs typeface="Open Sans"/>
                <a:sym typeface="Open Sans"/>
              </a:defRPr>
            </a:lvl8pPr>
            <a:lvl9pPr marL="5179612" marR="0" lvl="8" indent="65487" algn="l" rtl="0">
              <a:lnSpc>
                <a:spcPct val="115000"/>
              </a:lnSpc>
              <a:spcBef>
                <a:spcPts val="540"/>
              </a:spcBef>
              <a:spcAft>
                <a:spcPts val="0"/>
              </a:spcAft>
              <a:buClr>
                <a:srgbClr val="666666"/>
              </a:buClr>
              <a:buSzPct val="100000"/>
              <a:buFont typeface="Open Sans"/>
              <a:buChar char="•"/>
              <a:defRPr sz="2200" b="0" i="0" u="none" strike="noStrike" cap="none">
                <a:solidFill>
                  <a:srgbClr val="666666"/>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2031691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2/24/2017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2/24/2017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2/24/2017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2/24/2017</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2/24/2017</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2/24/2017</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2/24/2017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2/24/2017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2/24/2017</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 id="2147483674" r:id="rId18"/>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0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docker/docker/tree/master/libcontainerd" TargetMode="Externa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hyperlink" Target="https://blogs.technet.microsoft.com/virtualization/2017/01/27/introducing-the-host-compute-service-hcs/"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opencontainers/image-spec" TargetMode="External"/><Relationship Id="rId2" Type="http://schemas.openxmlformats.org/officeDocument/2006/relationships/hyperlink" Target="https://github.com/docker/docker/blob/master/image/spec/v1.md" TargetMode="Externa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hyperlink" Target="https://channel9.msdn.com/Blogs/containers/DockerCon-16-Windows-Server-Docker-The-Internals-Behind-Bringing-Docker-Containers-to-Windows"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hyperlink" Target="http://yaml.org/" TargetMode="Externa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hyperlink" Target="https://docs.docker.com/compose/compose-file/#/service-configuration-reference" TargetMode="Externa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Contain Your Enthusiasm</a:t>
            </a:r>
          </a:p>
        </p:txBody>
      </p:sp>
      <p:sp>
        <p:nvSpPr>
          <p:cNvPr id="6" name="Subtitle 5"/>
          <p:cNvSpPr>
            <a:spLocks noGrp="1"/>
          </p:cNvSpPr>
          <p:nvPr>
            <p:ph type="subTitle" idx="1"/>
          </p:nvPr>
        </p:nvSpPr>
        <p:spPr/>
        <p:txBody>
          <a:bodyPr/>
          <a:lstStyle/>
          <a:p>
            <a:r>
              <a:rPr lang="en-US"/>
              <a:t>Docker in a day</a:t>
            </a:r>
            <a:endParaRPr lang="en-US" dirty="0"/>
          </a:p>
        </p:txBody>
      </p:sp>
    </p:spTree>
    <p:extLst>
      <p:ext uri="{BB962C8B-B14F-4D97-AF65-F5344CB8AC3E}">
        <p14:creationId xmlns:p14="http://schemas.microsoft.com/office/powerpoint/2010/main" val="3335894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Brief History of Containers</a:t>
            </a:r>
          </a:p>
        </p:txBody>
      </p:sp>
      <p:sp>
        <p:nvSpPr>
          <p:cNvPr id="7" name="Content Placeholder 6"/>
          <p:cNvSpPr>
            <a:spLocks noGrp="1"/>
          </p:cNvSpPr>
          <p:nvPr>
            <p:ph idx="1"/>
          </p:nvPr>
        </p:nvSpPr>
        <p:spPr/>
        <p:txBody>
          <a:bodyPr>
            <a:normAutofit/>
          </a:bodyPr>
          <a:lstStyle/>
          <a:p>
            <a:r>
              <a:rPr lang="en-US" dirty="0"/>
              <a:t>Google project designed to limit, account for and isolate resource usage</a:t>
            </a:r>
          </a:p>
          <a:p>
            <a:r>
              <a:rPr lang="en-US" dirty="0"/>
              <a:t>Later renamed to </a:t>
            </a:r>
            <a:r>
              <a:rPr lang="en-US" dirty="0" err="1"/>
              <a:t>cgroups</a:t>
            </a:r>
            <a:r>
              <a:rPr lang="en-US" dirty="0"/>
              <a:t>.  Merged into the Linux kernel at 2.6.24 (24 Jan 2008)</a:t>
            </a:r>
          </a:p>
        </p:txBody>
      </p:sp>
      <p:sp>
        <p:nvSpPr>
          <p:cNvPr id="8" name="Text Placeholder 7"/>
          <p:cNvSpPr>
            <a:spLocks noGrp="1"/>
          </p:cNvSpPr>
          <p:nvPr>
            <p:ph type="body" sz="half" idx="2"/>
          </p:nvPr>
        </p:nvSpPr>
        <p:spPr/>
        <p:txBody>
          <a:bodyPr/>
          <a:lstStyle/>
          <a:p>
            <a:r>
              <a:rPr lang="en-US" dirty="0"/>
              <a:t>2006: Process Containers</a:t>
            </a:r>
          </a:p>
        </p:txBody>
      </p:sp>
      <p:sp>
        <p:nvSpPr>
          <p:cNvPr id="6" name="TextBox 5"/>
          <p:cNvSpPr txBox="1"/>
          <p:nvPr/>
        </p:nvSpPr>
        <p:spPr>
          <a:xfrm>
            <a:off x="0" y="6383215"/>
            <a:ext cx="12191999" cy="284693"/>
          </a:xfrm>
          <a:prstGeom prst="rect">
            <a:avLst/>
          </a:prstGeom>
          <a:noFill/>
        </p:spPr>
        <p:txBody>
          <a:bodyPr wrap="square" rtlCol="0">
            <a:spAutoFit/>
          </a:bodyPr>
          <a:lstStyle/>
          <a:p>
            <a:pPr algn="ctr"/>
            <a:r>
              <a:rPr lang="en-US" sz="1250" dirty="0"/>
              <a:t>A Brief History of Containers: From 1970s </a:t>
            </a:r>
            <a:r>
              <a:rPr lang="en-US" sz="1250" dirty="0" err="1"/>
              <a:t>chroot</a:t>
            </a:r>
            <a:r>
              <a:rPr lang="en-US" sz="1250" dirty="0"/>
              <a:t> to Docker 2016 - http://blog.aquasec.com/a-brief-history-of-containers-from-1970s-chroot-to-docker-2016</a:t>
            </a:r>
          </a:p>
        </p:txBody>
      </p:sp>
    </p:spTree>
    <p:extLst>
      <p:ext uri="{BB962C8B-B14F-4D97-AF65-F5344CB8AC3E}">
        <p14:creationId xmlns:p14="http://schemas.microsoft.com/office/powerpoint/2010/main" val="9651851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624110"/>
            <a:ext cx="8911687" cy="667795"/>
          </a:xfrm>
        </p:spPr>
        <p:txBody>
          <a:bodyPr/>
          <a:lstStyle/>
          <a:p>
            <a:r>
              <a:rPr lang="en-US" dirty="0"/>
              <a:t>Monoliths - Pros and Cons</a:t>
            </a:r>
          </a:p>
        </p:txBody>
      </p:sp>
      <p:sp>
        <p:nvSpPr>
          <p:cNvPr id="3" name="Content Placeholder 2"/>
          <p:cNvSpPr>
            <a:spLocks noGrp="1"/>
          </p:cNvSpPr>
          <p:nvPr>
            <p:ph sz="half" idx="1"/>
          </p:nvPr>
        </p:nvSpPr>
        <p:spPr/>
        <p:txBody>
          <a:bodyPr/>
          <a:lstStyle/>
          <a:p>
            <a:r>
              <a:rPr lang="en-US" dirty="0"/>
              <a:t>Mature</a:t>
            </a:r>
          </a:p>
          <a:p>
            <a:r>
              <a:rPr lang="en-US" dirty="0"/>
              <a:t>Easy to Monitor</a:t>
            </a:r>
          </a:p>
          <a:p>
            <a:r>
              <a:rPr lang="en-US" dirty="0"/>
              <a:t>Optimization</a:t>
            </a:r>
          </a:p>
          <a:p>
            <a:r>
              <a:rPr lang="en-US" dirty="0" err="1"/>
              <a:t>Stateful</a:t>
            </a:r>
            <a:endParaRPr lang="en-US" dirty="0"/>
          </a:p>
          <a:p>
            <a:r>
              <a:rPr lang="en-US" dirty="0"/>
              <a:t>Consistent</a:t>
            </a:r>
          </a:p>
          <a:p>
            <a:r>
              <a:rPr lang="en-US" dirty="0"/>
              <a:t>Transactional</a:t>
            </a:r>
          </a:p>
          <a:p>
            <a:r>
              <a:rPr lang="en-US" dirty="0"/>
              <a:t>Troubleshooting</a:t>
            </a:r>
          </a:p>
        </p:txBody>
      </p:sp>
      <p:sp>
        <p:nvSpPr>
          <p:cNvPr id="4" name="Content Placeholder 3"/>
          <p:cNvSpPr>
            <a:spLocks noGrp="1"/>
          </p:cNvSpPr>
          <p:nvPr>
            <p:ph sz="half" idx="2"/>
          </p:nvPr>
        </p:nvSpPr>
        <p:spPr/>
        <p:txBody>
          <a:bodyPr/>
          <a:lstStyle/>
          <a:p>
            <a:r>
              <a:rPr lang="en-US" dirty="0"/>
              <a:t>Scale Performance</a:t>
            </a:r>
          </a:p>
          <a:p>
            <a:r>
              <a:rPr lang="en-US" dirty="0"/>
              <a:t>Maintenance Costs</a:t>
            </a:r>
          </a:p>
          <a:p>
            <a:r>
              <a:rPr lang="en-US" dirty="0" err="1"/>
              <a:t>Siloed</a:t>
            </a:r>
            <a:r>
              <a:rPr lang="en-US" dirty="0"/>
              <a:t> Teams</a:t>
            </a:r>
          </a:p>
        </p:txBody>
      </p:sp>
      <p:sp>
        <p:nvSpPr>
          <p:cNvPr id="6" name="Title 1"/>
          <p:cNvSpPr txBox="1">
            <a:spLocks/>
          </p:cNvSpPr>
          <p:nvPr/>
        </p:nvSpPr>
        <p:spPr>
          <a:xfrm>
            <a:off x="2589213" y="1428926"/>
            <a:ext cx="4313863" cy="66779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bg1"/>
                </a:solidFill>
              </a:rPr>
              <a:t>Pros</a:t>
            </a:r>
          </a:p>
        </p:txBody>
      </p:sp>
      <p:sp>
        <p:nvSpPr>
          <p:cNvPr id="7" name="Title 1"/>
          <p:cNvSpPr txBox="1">
            <a:spLocks/>
          </p:cNvSpPr>
          <p:nvPr/>
        </p:nvSpPr>
        <p:spPr>
          <a:xfrm>
            <a:off x="7048767" y="1375166"/>
            <a:ext cx="4455844" cy="66779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bg1"/>
                </a:solidFill>
              </a:rPr>
              <a:t>Cons</a:t>
            </a:r>
          </a:p>
        </p:txBody>
      </p:sp>
    </p:spTree>
    <p:extLst>
      <p:ext uri="{BB962C8B-B14F-4D97-AF65-F5344CB8AC3E}">
        <p14:creationId xmlns:p14="http://schemas.microsoft.com/office/powerpoint/2010/main" val="30337750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Monoliths – Conway’s Law</a:t>
            </a:r>
          </a:p>
        </p:txBody>
      </p:sp>
      <p:sp>
        <p:nvSpPr>
          <p:cNvPr id="5" name="Content Placeholder 4"/>
          <p:cNvSpPr>
            <a:spLocks noGrp="1"/>
          </p:cNvSpPr>
          <p:nvPr>
            <p:ph idx="1"/>
          </p:nvPr>
        </p:nvSpPr>
        <p:spPr/>
        <p:txBody>
          <a:bodyPr/>
          <a:lstStyle/>
          <a:p>
            <a:pPr fontAlgn="base"/>
            <a:r>
              <a:rPr lang="en-US" i="1" dirty="0"/>
              <a:t>Any organization that designs a system (defined broadly) will produce a design whose structure is a copy of the organization's communication structure.</a:t>
            </a:r>
          </a:p>
          <a:p>
            <a:pPr fontAlgn="base"/>
            <a:r>
              <a:rPr lang="en-US" i="1" dirty="0"/>
              <a:t>-- Melvyn Conway, 1967</a:t>
            </a:r>
          </a:p>
          <a:p>
            <a:endParaRPr lang="en-US" dirty="0"/>
          </a:p>
        </p:txBody>
      </p:sp>
    </p:spTree>
    <p:extLst>
      <p:ext uri="{BB962C8B-B14F-4D97-AF65-F5344CB8AC3E}">
        <p14:creationId xmlns:p14="http://schemas.microsoft.com/office/powerpoint/2010/main" val="9904449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Monoliths – Conway’s Law</a:t>
            </a:r>
          </a:p>
        </p:txBody>
      </p:sp>
      <p:pic>
        <p:nvPicPr>
          <p:cNvPr id="10" name="Content Placeholder 9" descr="Teeming with Force"/>
          <p:cNvPicPr>
            <a:picLocks noGrp="1" noChangeAspect="1"/>
          </p:cNvPicPr>
          <p:nvPr>
            <p:ph idx="1"/>
          </p:nvPr>
        </p:nvPicPr>
        <p:blipFill>
          <a:blip r:embed="rId2"/>
          <a:stretch>
            <a:fillRect/>
          </a:stretch>
        </p:blipFill>
        <p:spPr>
          <a:xfrm>
            <a:off x="5986090" y="2914410"/>
            <a:ext cx="1604824" cy="1158121"/>
          </a:xfrm>
        </p:spPr>
      </p:pic>
      <p:grpSp>
        <p:nvGrpSpPr>
          <p:cNvPr id="3" name="Group 2"/>
          <p:cNvGrpSpPr/>
          <p:nvPr/>
        </p:nvGrpSpPr>
        <p:grpSpPr>
          <a:xfrm>
            <a:off x="2759978" y="1661020"/>
            <a:ext cx="2063691" cy="4051884"/>
            <a:chOff x="5687736" y="942363"/>
            <a:chExt cx="2281805" cy="5265491"/>
          </a:xfrm>
        </p:grpSpPr>
        <p:sp>
          <p:nvSpPr>
            <p:cNvPr id="4" name="Rectangle 3"/>
            <p:cNvSpPr/>
            <p:nvPr/>
          </p:nvSpPr>
          <p:spPr>
            <a:xfrm>
              <a:off x="6228825" y="942363"/>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6228825" y="2833382"/>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Magnetic Disk 6"/>
            <p:cNvSpPr/>
            <p:nvPr/>
          </p:nvSpPr>
          <p:spPr>
            <a:xfrm>
              <a:off x="5687736" y="5159230"/>
              <a:ext cx="2281805" cy="10486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p:cNvCxnSpPr>
              <a:stCxn id="4" idx="2"/>
              <a:endCxn id="6" idx="0"/>
            </p:cNvCxnSpPr>
            <p:nvPr/>
          </p:nvCxnSpPr>
          <p:spPr>
            <a:xfrm>
              <a:off x="6828639" y="2133600"/>
              <a:ext cx="0" cy="6997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2"/>
              <a:endCxn id="7" idx="1"/>
            </p:cNvCxnSpPr>
            <p:nvPr/>
          </p:nvCxnSpPr>
          <p:spPr>
            <a:xfrm>
              <a:off x="6828639" y="4024619"/>
              <a:ext cx="0" cy="11346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5953084" y="4521666"/>
            <a:ext cx="1619243" cy="1428287"/>
            <a:chOff x="5200758" y="4731829"/>
            <a:chExt cx="1495934" cy="1145096"/>
          </a:xfrm>
        </p:grpSpPr>
        <p:pic>
          <p:nvPicPr>
            <p:cNvPr id="11" name="Picture 10" descr="Monk projecting energy by Korbac"/>
            <p:cNvPicPr>
              <a:picLocks noChangeAspect="1"/>
            </p:cNvPicPr>
            <p:nvPr/>
          </p:nvPicPr>
          <p:blipFill>
            <a:blip r:embed="rId3"/>
            <a:stretch>
              <a:fillRect/>
            </a:stretch>
          </p:blipFill>
          <p:spPr>
            <a:xfrm>
              <a:off x="5200758" y="4731829"/>
              <a:ext cx="809678" cy="1145096"/>
            </a:xfrm>
            <a:prstGeom prst="rect">
              <a:avLst/>
            </a:prstGeom>
          </p:spPr>
        </p:pic>
        <p:pic>
          <p:nvPicPr>
            <p:cNvPr id="12" name="Picture 11" descr="Dragon Cultists - Official Dragon Nest Wiki"/>
            <p:cNvPicPr>
              <a:picLocks noChangeAspect="1"/>
            </p:cNvPicPr>
            <p:nvPr/>
          </p:nvPicPr>
          <p:blipFill>
            <a:blip r:embed="rId4"/>
            <a:stretch>
              <a:fillRect/>
            </a:stretch>
          </p:blipFill>
          <p:spPr>
            <a:xfrm>
              <a:off x="6115828" y="4762912"/>
              <a:ext cx="580864" cy="1080299"/>
            </a:xfrm>
            <a:prstGeom prst="rect">
              <a:avLst/>
            </a:prstGeom>
          </p:spPr>
        </p:pic>
      </p:grpSp>
      <p:grpSp>
        <p:nvGrpSpPr>
          <p:cNvPr id="16" name="Group 15"/>
          <p:cNvGrpSpPr/>
          <p:nvPr/>
        </p:nvGrpSpPr>
        <p:grpSpPr>
          <a:xfrm>
            <a:off x="5406415" y="1626056"/>
            <a:ext cx="2764173" cy="1006313"/>
            <a:chOff x="5012665" y="2617366"/>
            <a:chExt cx="2416835" cy="832053"/>
          </a:xfrm>
        </p:grpSpPr>
        <p:pic>
          <p:nvPicPr>
            <p:cNvPr id="14" name="Picture 13" descr="... il «the new mediocre» che manda in pensione il termine Hipster"/>
            <p:cNvPicPr>
              <a:picLocks noChangeAspect="1"/>
            </p:cNvPicPr>
            <p:nvPr/>
          </p:nvPicPr>
          <p:blipFill>
            <a:blip r:embed="rId5"/>
            <a:stretch>
              <a:fillRect/>
            </a:stretch>
          </p:blipFill>
          <p:spPr>
            <a:xfrm>
              <a:off x="5012665" y="2617366"/>
              <a:ext cx="1185863" cy="832053"/>
            </a:xfrm>
            <a:prstGeom prst="rect">
              <a:avLst/>
            </a:prstGeom>
          </p:spPr>
        </p:pic>
        <p:pic>
          <p:nvPicPr>
            <p:cNvPr id="15" name="Picture 14" descr="The Urban Woodsman aka The Lumberjoke"/>
            <p:cNvPicPr>
              <a:picLocks noChangeAspect="1"/>
            </p:cNvPicPr>
            <p:nvPr/>
          </p:nvPicPr>
          <p:blipFill>
            <a:blip r:embed="rId6"/>
            <a:stretch>
              <a:fillRect/>
            </a:stretch>
          </p:blipFill>
          <p:spPr>
            <a:xfrm>
              <a:off x="6198528" y="2622247"/>
              <a:ext cx="1230972" cy="822290"/>
            </a:xfrm>
            <a:prstGeom prst="rect">
              <a:avLst/>
            </a:prstGeom>
          </p:spPr>
        </p:pic>
      </p:grpSp>
      <p:sp>
        <p:nvSpPr>
          <p:cNvPr id="18" name="Rectangle 17"/>
          <p:cNvSpPr/>
          <p:nvPr/>
        </p:nvSpPr>
        <p:spPr>
          <a:xfrm>
            <a:off x="3270304" y="3161734"/>
            <a:ext cx="278239" cy="2890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652703" y="3161733"/>
            <a:ext cx="278239" cy="28906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035102" y="3161733"/>
            <a:ext cx="278239" cy="28906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270304" y="3470074"/>
            <a:ext cx="278239" cy="28906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3663183" y="3493470"/>
            <a:ext cx="278239" cy="289065"/>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4035100" y="3473442"/>
            <a:ext cx="278239" cy="28906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102070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br>
              <a:rPr lang="en-US" dirty="0"/>
            </a:br>
            <a:endParaRPr lang="en-US" dirty="0"/>
          </a:p>
        </p:txBody>
      </p:sp>
      <p:sp>
        <p:nvSpPr>
          <p:cNvPr id="3" name="Content Placeholder 2"/>
          <p:cNvSpPr>
            <a:spLocks noGrp="1"/>
          </p:cNvSpPr>
          <p:nvPr>
            <p:ph idx="1"/>
          </p:nvPr>
        </p:nvSpPr>
        <p:spPr/>
        <p:txBody>
          <a:bodyPr/>
          <a:lstStyle/>
          <a:p>
            <a:r>
              <a:rPr lang="en-US" dirty="0"/>
              <a:t>Focused Around Business Services</a:t>
            </a:r>
          </a:p>
          <a:p>
            <a:r>
              <a:rPr lang="en-US" dirty="0"/>
              <a:t>Cross Functional Teams</a:t>
            </a:r>
          </a:p>
          <a:p>
            <a:r>
              <a:rPr lang="en-US" dirty="0"/>
              <a:t>Commodity Hardware</a:t>
            </a:r>
          </a:p>
        </p:txBody>
      </p:sp>
    </p:spTree>
    <p:extLst>
      <p:ext uri="{BB962C8B-B14F-4D97-AF65-F5344CB8AC3E}">
        <p14:creationId xmlns:p14="http://schemas.microsoft.com/office/powerpoint/2010/main" val="36613156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Monoliths – Conway’s Law</a:t>
            </a:r>
          </a:p>
        </p:txBody>
      </p:sp>
      <p:sp>
        <p:nvSpPr>
          <p:cNvPr id="5" name="Content Placeholder 4"/>
          <p:cNvSpPr>
            <a:spLocks noGrp="1"/>
          </p:cNvSpPr>
          <p:nvPr>
            <p:ph idx="1"/>
          </p:nvPr>
        </p:nvSpPr>
        <p:spPr/>
        <p:txBody>
          <a:bodyPr/>
          <a:lstStyle/>
          <a:p>
            <a:pPr fontAlgn="base"/>
            <a:r>
              <a:rPr lang="en-US" i="1" dirty="0"/>
              <a:t>Any organization that designs a system (defined broadly) will produce a design whose structure is a copy of the organization's communication structure.</a:t>
            </a:r>
          </a:p>
          <a:p>
            <a:pPr fontAlgn="base"/>
            <a:r>
              <a:rPr lang="en-US" i="1" dirty="0"/>
              <a:t>-- Melvyn Conway, 1967</a:t>
            </a:r>
          </a:p>
          <a:p>
            <a:endParaRPr lang="en-US" dirty="0"/>
          </a:p>
        </p:txBody>
      </p:sp>
    </p:spTree>
    <p:extLst>
      <p:ext uri="{BB962C8B-B14F-4D97-AF65-F5344CB8AC3E}">
        <p14:creationId xmlns:p14="http://schemas.microsoft.com/office/powerpoint/2010/main" val="14419736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 Conway’s Law</a:t>
            </a:r>
          </a:p>
        </p:txBody>
      </p:sp>
      <p:pic>
        <p:nvPicPr>
          <p:cNvPr id="3" name="Content Placeholder 2" descr="Color y Belleza"/>
          <p:cNvPicPr>
            <a:picLocks noGrp="1" noChangeAspect="1"/>
          </p:cNvPicPr>
          <p:nvPr>
            <p:ph sz="half" idx="1"/>
          </p:nvPr>
        </p:nvPicPr>
        <p:blipFill>
          <a:blip r:embed="rId2"/>
          <a:stretch>
            <a:fillRect/>
          </a:stretch>
        </p:blipFill>
        <p:spPr>
          <a:xfrm>
            <a:off x="7587778" y="2231782"/>
            <a:ext cx="1902503" cy="1695179"/>
          </a:xfrm>
        </p:spPr>
      </p:pic>
      <p:sp>
        <p:nvSpPr>
          <p:cNvPr id="10" name="Content Placeholder 9"/>
          <p:cNvSpPr>
            <a:spLocks noGrp="1"/>
          </p:cNvSpPr>
          <p:nvPr>
            <p:ph sz="half" idx="2"/>
          </p:nvPr>
        </p:nvSpPr>
        <p:spPr>
          <a:xfrm>
            <a:off x="2461500" y="2137591"/>
            <a:ext cx="3788601" cy="3782648"/>
          </a:xfrm>
        </p:spPr>
        <p:txBody>
          <a:bodyPr/>
          <a:lstStyle/>
          <a:p>
            <a:r>
              <a:rPr lang="en-US" dirty="0"/>
              <a:t>Two Pizza Team</a:t>
            </a:r>
          </a:p>
          <a:p>
            <a:r>
              <a:rPr lang="en-US" dirty="0"/>
              <a:t>6 – 12 People</a:t>
            </a:r>
          </a:p>
          <a:p>
            <a:r>
              <a:rPr lang="en-US" dirty="0"/>
              <a:t>Cross-functional Teams</a:t>
            </a:r>
          </a:p>
        </p:txBody>
      </p:sp>
      <p:pic>
        <p:nvPicPr>
          <p:cNvPr id="6" name="Picture 5" descr="Monk projecting energy by Korbac"/>
          <p:cNvPicPr>
            <a:picLocks noChangeAspect="1"/>
          </p:cNvPicPr>
          <p:nvPr/>
        </p:nvPicPr>
        <p:blipFill>
          <a:blip r:embed="rId3"/>
          <a:stretch>
            <a:fillRect/>
          </a:stretch>
        </p:blipFill>
        <p:spPr>
          <a:xfrm>
            <a:off x="10106158" y="2231782"/>
            <a:ext cx="986295" cy="1607348"/>
          </a:xfrm>
          <a:prstGeom prst="rect">
            <a:avLst/>
          </a:prstGeom>
        </p:spPr>
      </p:pic>
      <p:pic>
        <p:nvPicPr>
          <p:cNvPr id="7" name="Picture 6" descr="Dragon Cultists - Official Dragon Nest Wiki"/>
          <p:cNvPicPr>
            <a:picLocks noChangeAspect="1"/>
          </p:cNvPicPr>
          <p:nvPr/>
        </p:nvPicPr>
        <p:blipFill>
          <a:blip r:embed="rId4"/>
          <a:stretch>
            <a:fillRect/>
          </a:stretch>
        </p:blipFill>
        <p:spPr>
          <a:xfrm>
            <a:off x="9490280" y="2231782"/>
            <a:ext cx="718197" cy="1539172"/>
          </a:xfrm>
          <a:prstGeom prst="rect">
            <a:avLst/>
          </a:prstGeom>
        </p:spPr>
      </p:pic>
      <p:pic>
        <p:nvPicPr>
          <p:cNvPr id="4" name="Picture 3" descr="Original file ‎ (SVG file, nominally 744 × 1,052 pixels, file size ..."/>
          <p:cNvPicPr>
            <a:picLocks noChangeAspect="1"/>
          </p:cNvPicPr>
          <p:nvPr/>
        </p:nvPicPr>
        <p:blipFill>
          <a:blip r:embed="rId5"/>
          <a:stretch>
            <a:fillRect/>
          </a:stretch>
        </p:blipFill>
        <p:spPr>
          <a:xfrm>
            <a:off x="6717855" y="2137592"/>
            <a:ext cx="1204221" cy="1701539"/>
          </a:xfrm>
          <a:prstGeom prst="rect">
            <a:avLst/>
          </a:prstGeom>
        </p:spPr>
      </p:pic>
      <p:pic>
        <p:nvPicPr>
          <p:cNvPr id="8" name="Picture 7" descr="Original file ‎ (SVG file, nominally 570 × 1,052 pixels, file size ..."/>
          <p:cNvPicPr>
            <a:picLocks noChangeAspect="1"/>
          </p:cNvPicPr>
          <p:nvPr/>
        </p:nvPicPr>
        <p:blipFill>
          <a:blip r:embed="rId6"/>
          <a:stretch>
            <a:fillRect/>
          </a:stretch>
        </p:blipFill>
        <p:spPr>
          <a:xfrm flipH="1">
            <a:off x="6250101" y="2137591"/>
            <a:ext cx="921667" cy="1701539"/>
          </a:xfrm>
          <a:prstGeom prst="rect">
            <a:avLst/>
          </a:prstGeom>
        </p:spPr>
      </p:pic>
    </p:spTree>
    <p:extLst>
      <p:ext uri="{BB962C8B-B14F-4D97-AF65-F5344CB8AC3E}">
        <p14:creationId xmlns:p14="http://schemas.microsoft.com/office/powerpoint/2010/main" val="16951784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endParaRPr lang="en-US" dirty="0"/>
          </a:p>
        </p:txBody>
      </p:sp>
      <p:sp>
        <p:nvSpPr>
          <p:cNvPr id="4" name="Content Placeholder 3"/>
          <p:cNvSpPr>
            <a:spLocks noGrp="1"/>
          </p:cNvSpPr>
          <p:nvPr>
            <p:ph sz="half" idx="2"/>
          </p:nvPr>
        </p:nvSpPr>
        <p:spPr/>
        <p:txBody>
          <a:bodyPr/>
          <a:lstStyle/>
          <a:p>
            <a:r>
              <a:rPr lang="en-US" dirty="0"/>
              <a:t>Smaller Services</a:t>
            </a:r>
          </a:p>
          <a:p>
            <a:r>
              <a:rPr lang="en-US" dirty="0"/>
              <a:t>Running in their own processes</a:t>
            </a:r>
          </a:p>
          <a:p>
            <a:r>
              <a:rPr lang="en-US" dirty="0"/>
              <a:t>Ephemeral</a:t>
            </a:r>
          </a:p>
          <a:p>
            <a:r>
              <a:rPr lang="en-US" dirty="0"/>
              <a:t>Products vs. Projects</a:t>
            </a:r>
          </a:p>
          <a:p>
            <a:r>
              <a:rPr lang="en-US" dirty="0"/>
              <a:t>Smart Endpoints</a:t>
            </a:r>
          </a:p>
          <a:p>
            <a:r>
              <a:rPr lang="en-US" dirty="0"/>
              <a:t>Dumb Pipes</a:t>
            </a:r>
          </a:p>
          <a:p>
            <a:r>
              <a:rPr lang="en-US" dirty="0"/>
              <a:t>Decentralized Governance</a:t>
            </a:r>
          </a:p>
          <a:p>
            <a:r>
              <a:rPr lang="en-US" dirty="0"/>
              <a:t>Decentralized Data management</a:t>
            </a:r>
          </a:p>
          <a:p>
            <a:pPr marL="0" indent="0">
              <a:buNone/>
            </a:pPr>
            <a:endParaRPr lang="en-US" dirty="0"/>
          </a:p>
        </p:txBody>
      </p:sp>
      <p:sp>
        <p:nvSpPr>
          <p:cNvPr id="27" name="Rectangle 26"/>
          <p:cNvSpPr/>
          <p:nvPr/>
        </p:nvSpPr>
        <p:spPr>
          <a:xfrm>
            <a:off x="2343345" y="3017200"/>
            <a:ext cx="278239" cy="2890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050103" y="3017199"/>
            <a:ext cx="278239" cy="28906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656383" y="3017199"/>
            <a:ext cx="278239" cy="28906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313339" y="3017199"/>
            <a:ext cx="278239" cy="28906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5586199" y="3017198"/>
            <a:ext cx="278239" cy="289065"/>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4981305" y="3017198"/>
            <a:ext cx="278239" cy="28906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3795502" y="1910904"/>
            <a:ext cx="633369" cy="430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a:t>
            </a:r>
          </a:p>
        </p:txBody>
      </p:sp>
      <p:cxnSp>
        <p:nvCxnSpPr>
          <p:cNvPr id="35" name="Straight Arrow Connector 34"/>
          <p:cNvCxnSpPr>
            <a:stCxn id="27" idx="0"/>
            <a:endCxn id="33" idx="2"/>
          </p:cNvCxnSpPr>
          <p:nvPr/>
        </p:nvCxnSpPr>
        <p:spPr>
          <a:xfrm flipV="1">
            <a:off x="2482465" y="2341539"/>
            <a:ext cx="1629722" cy="6756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8" idx="0"/>
            <a:endCxn id="33" idx="2"/>
          </p:cNvCxnSpPr>
          <p:nvPr/>
        </p:nvCxnSpPr>
        <p:spPr>
          <a:xfrm flipV="1">
            <a:off x="3189223" y="2341539"/>
            <a:ext cx="922964" cy="6756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3" idx="2"/>
            <a:endCxn id="29" idx="0"/>
          </p:cNvCxnSpPr>
          <p:nvPr/>
        </p:nvCxnSpPr>
        <p:spPr>
          <a:xfrm flipH="1">
            <a:off x="3795503" y="2341539"/>
            <a:ext cx="316684" cy="6756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0" idx="0"/>
            <a:endCxn id="33" idx="2"/>
          </p:cNvCxnSpPr>
          <p:nvPr/>
        </p:nvCxnSpPr>
        <p:spPr>
          <a:xfrm flipH="1" flipV="1">
            <a:off x="4112187" y="2341539"/>
            <a:ext cx="340272" cy="6756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2" idx="0"/>
            <a:endCxn id="33" idx="2"/>
          </p:cNvCxnSpPr>
          <p:nvPr/>
        </p:nvCxnSpPr>
        <p:spPr>
          <a:xfrm flipH="1" flipV="1">
            <a:off x="4112187" y="2341539"/>
            <a:ext cx="1008238" cy="6756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1" idx="0"/>
            <a:endCxn id="33" idx="2"/>
          </p:cNvCxnSpPr>
          <p:nvPr/>
        </p:nvCxnSpPr>
        <p:spPr>
          <a:xfrm flipH="1" flipV="1">
            <a:off x="4112187" y="2341539"/>
            <a:ext cx="1613132" cy="6756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Flowchart: Magnetic Disk 52"/>
          <p:cNvSpPr/>
          <p:nvPr/>
        </p:nvSpPr>
        <p:spPr>
          <a:xfrm>
            <a:off x="2334956" y="3848427"/>
            <a:ext cx="290125" cy="39428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lowchart: Magnetic Disk 53"/>
          <p:cNvSpPr/>
          <p:nvPr/>
        </p:nvSpPr>
        <p:spPr>
          <a:xfrm>
            <a:off x="4316784" y="3857693"/>
            <a:ext cx="290125" cy="39428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lowchart: Magnetic Disk 54"/>
          <p:cNvSpPr/>
          <p:nvPr/>
        </p:nvSpPr>
        <p:spPr>
          <a:xfrm>
            <a:off x="3040809" y="3857693"/>
            <a:ext cx="290125" cy="39428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lowchart: Magnetic Disk 56"/>
          <p:cNvSpPr/>
          <p:nvPr/>
        </p:nvSpPr>
        <p:spPr>
          <a:xfrm>
            <a:off x="4981305" y="3848427"/>
            <a:ext cx="290125" cy="39428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Arrow Connector 57"/>
          <p:cNvCxnSpPr>
            <a:stCxn id="53" idx="1"/>
            <a:endCxn id="27" idx="2"/>
          </p:cNvCxnSpPr>
          <p:nvPr/>
        </p:nvCxnSpPr>
        <p:spPr>
          <a:xfrm flipV="1">
            <a:off x="2480019" y="3306265"/>
            <a:ext cx="2446" cy="5421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5" idx="1"/>
            <a:endCxn id="28" idx="2"/>
          </p:cNvCxnSpPr>
          <p:nvPr/>
        </p:nvCxnSpPr>
        <p:spPr>
          <a:xfrm flipV="1">
            <a:off x="3185872" y="3306264"/>
            <a:ext cx="3351" cy="5514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7" idx="1"/>
            <a:endCxn id="32" idx="2"/>
          </p:cNvCxnSpPr>
          <p:nvPr/>
        </p:nvCxnSpPr>
        <p:spPr>
          <a:xfrm flipH="1" flipV="1">
            <a:off x="5120425" y="3306263"/>
            <a:ext cx="5943" cy="5421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4" idx="1"/>
            <a:endCxn id="30" idx="2"/>
          </p:cNvCxnSpPr>
          <p:nvPr/>
        </p:nvCxnSpPr>
        <p:spPr>
          <a:xfrm flipH="1" flipV="1">
            <a:off x="4452459" y="3306264"/>
            <a:ext cx="9388" cy="5514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4397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 Pros and Cons</a:t>
            </a:r>
          </a:p>
        </p:txBody>
      </p:sp>
      <p:sp>
        <p:nvSpPr>
          <p:cNvPr id="3" name="Content Placeholder 2"/>
          <p:cNvSpPr>
            <a:spLocks noGrp="1"/>
          </p:cNvSpPr>
          <p:nvPr>
            <p:ph sz="half" idx="1"/>
          </p:nvPr>
        </p:nvSpPr>
        <p:spPr/>
        <p:txBody>
          <a:bodyPr>
            <a:normAutofit lnSpcReduction="10000"/>
          </a:bodyPr>
          <a:lstStyle/>
          <a:p>
            <a:r>
              <a:rPr lang="en-US" dirty="0"/>
              <a:t>Simple Functionally</a:t>
            </a:r>
          </a:p>
          <a:p>
            <a:r>
              <a:rPr lang="en-US" dirty="0"/>
              <a:t>Performance</a:t>
            </a:r>
          </a:p>
          <a:p>
            <a:r>
              <a:rPr lang="en-US" dirty="0"/>
              <a:t>Scale</a:t>
            </a:r>
          </a:p>
          <a:p>
            <a:pPr lvl="1"/>
            <a:r>
              <a:rPr lang="en-US" dirty="0"/>
              <a:t>Independent Deployment</a:t>
            </a:r>
          </a:p>
          <a:p>
            <a:pPr lvl="1"/>
            <a:r>
              <a:rPr lang="en-US" dirty="0"/>
              <a:t>Fast Deployment</a:t>
            </a:r>
          </a:p>
          <a:p>
            <a:r>
              <a:rPr lang="en-US" dirty="0"/>
              <a:t>Cross-functional teams</a:t>
            </a:r>
          </a:p>
          <a:p>
            <a:r>
              <a:rPr lang="en-US" dirty="0"/>
              <a:t>Self Organizing</a:t>
            </a:r>
          </a:p>
          <a:p>
            <a:r>
              <a:rPr lang="en-US" dirty="0"/>
              <a:t>Self Governing</a:t>
            </a:r>
          </a:p>
          <a:p>
            <a:pPr lvl="1"/>
            <a:r>
              <a:rPr lang="en-US" dirty="0"/>
              <a:t>Technology Diversity</a:t>
            </a:r>
          </a:p>
          <a:p>
            <a:endParaRPr lang="en-US" dirty="0"/>
          </a:p>
        </p:txBody>
      </p:sp>
      <p:sp>
        <p:nvSpPr>
          <p:cNvPr id="4" name="Content Placeholder 3"/>
          <p:cNvSpPr>
            <a:spLocks noGrp="1"/>
          </p:cNvSpPr>
          <p:nvPr>
            <p:ph sz="half" idx="2"/>
          </p:nvPr>
        </p:nvSpPr>
        <p:spPr/>
        <p:txBody>
          <a:bodyPr>
            <a:normAutofit lnSpcReduction="10000"/>
          </a:bodyPr>
          <a:lstStyle/>
          <a:p>
            <a:r>
              <a:rPr lang="en-US" dirty="0"/>
              <a:t>Difficult Operationally</a:t>
            </a:r>
          </a:p>
          <a:p>
            <a:r>
              <a:rPr lang="en-US" dirty="0"/>
              <a:t>Immature</a:t>
            </a:r>
          </a:p>
          <a:p>
            <a:r>
              <a:rPr lang="en-US" dirty="0"/>
              <a:t>Distribution</a:t>
            </a:r>
          </a:p>
          <a:p>
            <a:r>
              <a:rPr lang="en-US" dirty="0"/>
              <a:t>Difficult introspection</a:t>
            </a:r>
          </a:p>
          <a:p>
            <a:r>
              <a:rPr lang="en-US" dirty="0"/>
              <a:t>Stateless</a:t>
            </a:r>
          </a:p>
          <a:p>
            <a:r>
              <a:rPr lang="en-US" dirty="0"/>
              <a:t>Eventually Consistent</a:t>
            </a:r>
          </a:p>
          <a:p>
            <a:r>
              <a:rPr lang="en-US" dirty="0"/>
              <a:t>Troubleshooting</a:t>
            </a:r>
          </a:p>
        </p:txBody>
      </p:sp>
      <p:sp>
        <p:nvSpPr>
          <p:cNvPr id="6" name="Title 1"/>
          <p:cNvSpPr txBox="1">
            <a:spLocks/>
          </p:cNvSpPr>
          <p:nvPr/>
        </p:nvSpPr>
        <p:spPr>
          <a:xfrm>
            <a:off x="2589213" y="1587189"/>
            <a:ext cx="4313863" cy="66779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bg1"/>
                </a:solidFill>
              </a:rPr>
              <a:t>Pros</a:t>
            </a:r>
          </a:p>
        </p:txBody>
      </p:sp>
      <p:sp>
        <p:nvSpPr>
          <p:cNvPr id="7" name="Title 1"/>
          <p:cNvSpPr txBox="1">
            <a:spLocks/>
          </p:cNvSpPr>
          <p:nvPr/>
        </p:nvSpPr>
        <p:spPr>
          <a:xfrm>
            <a:off x="7048767" y="1533429"/>
            <a:ext cx="4455844" cy="66779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bg1"/>
                </a:solidFill>
              </a:rPr>
              <a:t>Cons</a:t>
            </a:r>
          </a:p>
        </p:txBody>
      </p:sp>
    </p:spTree>
    <p:extLst>
      <p:ext uri="{BB962C8B-B14F-4D97-AF65-F5344CB8AC3E}">
        <p14:creationId xmlns:p14="http://schemas.microsoft.com/office/powerpoint/2010/main" val="20061167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 Technology</a:t>
            </a:r>
          </a:p>
        </p:txBody>
      </p:sp>
      <p:sp>
        <p:nvSpPr>
          <p:cNvPr id="3" name="Content Placeholder 2"/>
          <p:cNvSpPr>
            <a:spLocks noGrp="1"/>
          </p:cNvSpPr>
          <p:nvPr>
            <p:ph idx="1"/>
          </p:nvPr>
        </p:nvSpPr>
        <p:spPr/>
        <p:txBody>
          <a:bodyPr>
            <a:normAutofit/>
          </a:bodyPr>
          <a:lstStyle/>
          <a:p>
            <a:r>
              <a:rPr lang="en-US" sz="2400" dirty="0"/>
              <a:t>Container as a Service(</a:t>
            </a:r>
            <a:r>
              <a:rPr lang="en-US" sz="2400" dirty="0" err="1"/>
              <a:t>CaaS</a:t>
            </a:r>
            <a:r>
              <a:rPr lang="en-US" sz="2400" dirty="0"/>
              <a:t>)</a:t>
            </a:r>
          </a:p>
          <a:p>
            <a:r>
              <a:rPr lang="en-US" sz="2400" dirty="0"/>
              <a:t>Platform as a Service (PaaS)</a:t>
            </a:r>
          </a:p>
          <a:p>
            <a:r>
              <a:rPr lang="en-US" sz="2400" dirty="0"/>
              <a:t>Container Automation</a:t>
            </a:r>
          </a:p>
        </p:txBody>
      </p:sp>
      <p:pic>
        <p:nvPicPr>
          <p:cNvPr id="8" name="Picture 7"/>
          <p:cNvPicPr>
            <a:picLocks noChangeAspect="1"/>
          </p:cNvPicPr>
          <p:nvPr/>
        </p:nvPicPr>
        <p:blipFill>
          <a:blip r:embed="rId2"/>
          <a:stretch>
            <a:fillRect/>
          </a:stretch>
        </p:blipFill>
        <p:spPr>
          <a:xfrm>
            <a:off x="6393483" y="4536167"/>
            <a:ext cx="1042790" cy="1219943"/>
          </a:xfrm>
          <a:prstGeom prst="rect">
            <a:avLst/>
          </a:prstGeom>
        </p:spPr>
      </p:pic>
      <p:pic>
        <p:nvPicPr>
          <p:cNvPr id="9" name="Picture 8" descr="Αλλαγή της αξιολόγησης των Windows"/>
          <p:cNvPicPr>
            <a:picLocks noChangeAspect="1"/>
          </p:cNvPicPr>
          <p:nvPr/>
        </p:nvPicPr>
        <p:blipFill>
          <a:blip r:embed="rId3"/>
          <a:stretch>
            <a:fillRect/>
          </a:stretch>
        </p:blipFill>
        <p:spPr>
          <a:xfrm>
            <a:off x="2915578" y="4491928"/>
            <a:ext cx="1124384" cy="1124384"/>
          </a:xfrm>
          <a:prstGeom prst="rect">
            <a:avLst/>
          </a:prstGeom>
        </p:spPr>
      </p:pic>
      <p:pic>
        <p:nvPicPr>
          <p:cNvPr id="10" name="Picture 9" descr="Docker Logo"/>
          <p:cNvPicPr>
            <a:picLocks noChangeAspect="1"/>
          </p:cNvPicPr>
          <p:nvPr/>
        </p:nvPicPr>
        <p:blipFill>
          <a:blip r:embed="rId4"/>
          <a:stretch>
            <a:fillRect/>
          </a:stretch>
        </p:blipFill>
        <p:spPr>
          <a:xfrm>
            <a:off x="1343025" y="4532148"/>
            <a:ext cx="1479108" cy="1223962"/>
          </a:xfrm>
          <a:prstGeom prst="rect">
            <a:avLst/>
          </a:prstGeom>
        </p:spPr>
      </p:pic>
      <p:pic>
        <p:nvPicPr>
          <p:cNvPr id="11" name="Picture 10" descr="amazon aws help 35 00 gst add to cart sku aws help categories ..."/>
          <p:cNvPicPr>
            <a:picLocks noChangeAspect="1"/>
          </p:cNvPicPr>
          <p:nvPr/>
        </p:nvPicPr>
        <p:blipFill>
          <a:blip r:embed="rId5"/>
          <a:stretch>
            <a:fillRect/>
          </a:stretch>
        </p:blipFill>
        <p:spPr>
          <a:xfrm>
            <a:off x="4133407" y="4511718"/>
            <a:ext cx="2185464" cy="1092732"/>
          </a:xfrm>
          <a:prstGeom prst="rect">
            <a:avLst/>
          </a:prstGeom>
        </p:spPr>
      </p:pic>
      <p:pic>
        <p:nvPicPr>
          <p:cNvPr id="12" name="Picture 11" descr="INSTALACIÓN, GESTION Y CONTROL"/>
          <p:cNvPicPr>
            <a:picLocks noChangeAspect="1"/>
          </p:cNvPicPr>
          <p:nvPr/>
        </p:nvPicPr>
        <p:blipFill>
          <a:blip r:embed="rId6"/>
          <a:stretch>
            <a:fillRect/>
          </a:stretch>
        </p:blipFill>
        <p:spPr>
          <a:xfrm>
            <a:off x="7606429" y="4511718"/>
            <a:ext cx="1733550" cy="1485900"/>
          </a:xfrm>
          <a:prstGeom prst="rect">
            <a:avLst/>
          </a:prstGeom>
        </p:spPr>
      </p:pic>
      <p:pic>
        <p:nvPicPr>
          <p:cNvPr id="13" name="Picture 12" descr="OpenShift – Wikipedia tiếng Việt"/>
          <p:cNvPicPr>
            <a:picLocks noChangeAspect="1"/>
          </p:cNvPicPr>
          <p:nvPr/>
        </p:nvPicPr>
        <p:blipFill>
          <a:blip r:embed="rId7"/>
          <a:stretch>
            <a:fillRect/>
          </a:stretch>
        </p:blipFill>
        <p:spPr>
          <a:xfrm>
            <a:off x="9210083" y="4630149"/>
            <a:ext cx="1249038" cy="1249038"/>
          </a:xfrm>
          <a:prstGeom prst="rect">
            <a:avLst/>
          </a:prstGeom>
        </p:spPr>
      </p:pic>
    </p:spTree>
    <p:extLst>
      <p:ext uri="{BB962C8B-B14F-4D97-AF65-F5344CB8AC3E}">
        <p14:creationId xmlns:p14="http://schemas.microsoft.com/office/powerpoint/2010/main" val="7294981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 Technology</a:t>
            </a:r>
          </a:p>
        </p:txBody>
      </p:sp>
      <p:sp>
        <p:nvSpPr>
          <p:cNvPr id="3" name="Content Placeholder 2"/>
          <p:cNvSpPr>
            <a:spLocks noGrp="1"/>
          </p:cNvSpPr>
          <p:nvPr>
            <p:ph idx="1"/>
          </p:nvPr>
        </p:nvSpPr>
        <p:spPr/>
        <p:txBody>
          <a:bodyPr>
            <a:normAutofit/>
          </a:bodyPr>
          <a:lstStyle/>
          <a:p>
            <a:r>
              <a:rPr lang="en-US" sz="2400" dirty="0"/>
              <a:t>Logging</a:t>
            </a:r>
          </a:p>
          <a:p>
            <a:r>
              <a:rPr lang="en-US" sz="2400" dirty="0"/>
              <a:t>Monitoring</a:t>
            </a:r>
          </a:p>
        </p:txBody>
      </p:sp>
      <p:pic>
        <p:nvPicPr>
          <p:cNvPr id="4" name="Picture 3" descr="... Top Open Source Software Company at Elastic - Scala - Stack Overflow"/>
          <p:cNvPicPr>
            <a:picLocks noChangeAspect="1"/>
          </p:cNvPicPr>
          <p:nvPr/>
        </p:nvPicPr>
        <p:blipFill>
          <a:blip r:embed="rId2"/>
          <a:stretch>
            <a:fillRect/>
          </a:stretch>
        </p:blipFill>
        <p:spPr>
          <a:xfrm>
            <a:off x="2589212" y="4022411"/>
            <a:ext cx="1562100" cy="1562100"/>
          </a:xfrm>
          <a:prstGeom prst="rect">
            <a:avLst/>
          </a:prstGeom>
        </p:spPr>
      </p:pic>
      <p:pic>
        <p:nvPicPr>
          <p:cNvPr id="5" name="Picture 4" descr="Using cAdvisor to Monitor Docker Containers | Tutum Blog"/>
          <p:cNvPicPr>
            <a:picLocks noChangeAspect="1"/>
          </p:cNvPicPr>
          <p:nvPr/>
        </p:nvPicPr>
        <p:blipFill>
          <a:blip r:embed="rId3"/>
          <a:stretch>
            <a:fillRect/>
          </a:stretch>
        </p:blipFill>
        <p:spPr>
          <a:xfrm>
            <a:off x="4918260" y="4110346"/>
            <a:ext cx="2738464" cy="1386230"/>
          </a:xfrm>
          <a:prstGeom prst="rect">
            <a:avLst/>
          </a:prstGeom>
        </p:spPr>
      </p:pic>
      <p:pic>
        <p:nvPicPr>
          <p:cNvPr id="6" name="Picture 5" descr="Splunk.jpg"/>
          <p:cNvPicPr>
            <a:picLocks noChangeAspect="1"/>
          </p:cNvPicPr>
          <p:nvPr/>
        </p:nvPicPr>
        <p:blipFill>
          <a:blip r:embed="rId4"/>
          <a:stretch>
            <a:fillRect/>
          </a:stretch>
        </p:blipFill>
        <p:spPr>
          <a:xfrm>
            <a:off x="8529924" y="4327211"/>
            <a:ext cx="2381250" cy="952500"/>
          </a:xfrm>
          <a:prstGeom prst="rect">
            <a:avLst/>
          </a:prstGeom>
        </p:spPr>
      </p:pic>
    </p:spTree>
    <p:extLst>
      <p:ext uri="{BB962C8B-B14F-4D97-AF65-F5344CB8AC3E}">
        <p14:creationId xmlns:p14="http://schemas.microsoft.com/office/powerpoint/2010/main" val="3216233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Brief History of Containers</a:t>
            </a:r>
          </a:p>
        </p:txBody>
      </p:sp>
      <p:sp>
        <p:nvSpPr>
          <p:cNvPr id="7" name="Content Placeholder 6"/>
          <p:cNvSpPr>
            <a:spLocks noGrp="1"/>
          </p:cNvSpPr>
          <p:nvPr>
            <p:ph idx="1"/>
          </p:nvPr>
        </p:nvSpPr>
        <p:spPr/>
        <p:txBody>
          <a:bodyPr>
            <a:normAutofit/>
          </a:bodyPr>
          <a:lstStyle/>
          <a:p>
            <a:r>
              <a:rPr lang="en-US" dirty="0"/>
              <a:t>LXC (</a:t>
            </a:r>
            <a:r>
              <a:rPr lang="en-US" dirty="0" err="1"/>
              <a:t>LinuX</a:t>
            </a:r>
            <a:r>
              <a:rPr lang="en-US" dirty="0"/>
              <a:t> Containers) was the first, most complete implementation of Linux container manager. </a:t>
            </a:r>
          </a:p>
          <a:p>
            <a:r>
              <a:rPr lang="en-US" dirty="0"/>
              <a:t>Implemented in 2008 using </a:t>
            </a:r>
            <a:r>
              <a:rPr lang="en-US" dirty="0" err="1"/>
              <a:t>cgroups</a:t>
            </a:r>
            <a:r>
              <a:rPr lang="en-US" dirty="0"/>
              <a:t> and Linux namespaces, </a:t>
            </a:r>
          </a:p>
          <a:p>
            <a:r>
              <a:rPr lang="en-US" dirty="0"/>
              <a:t>Linux kernel without requiring any patches. </a:t>
            </a:r>
          </a:p>
        </p:txBody>
      </p:sp>
      <p:sp>
        <p:nvSpPr>
          <p:cNvPr id="8" name="Text Placeholder 7"/>
          <p:cNvSpPr>
            <a:spLocks noGrp="1"/>
          </p:cNvSpPr>
          <p:nvPr>
            <p:ph type="body" sz="half" idx="2"/>
          </p:nvPr>
        </p:nvSpPr>
        <p:spPr/>
        <p:txBody>
          <a:bodyPr/>
          <a:lstStyle/>
          <a:p>
            <a:r>
              <a:rPr lang="en-US" dirty="0"/>
              <a:t>2008: LXC</a:t>
            </a:r>
          </a:p>
        </p:txBody>
      </p:sp>
      <p:sp>
        <p:nvSpPr>
          <p:cNvPr id="6" name="TextBox 5"/>
          <p:cNvSpPr txBox="1"/>
          <p:nvPr/>
        </p:nvSpPr>
        <p:spPr>
          <a:xfrm>
            <a:off x="0" y="6383215"/>
            <a:ext cx="12191999" cy="284693"/>
          </a:xfrm>
          <a:prstGeom prst="rect">
            <a:avLst/>
          </a:prstGeom>
          <a:noFill/>
        </p:spPr>
        <p:txBody>
          <a:bodyPr wrap="square" rtlCol="0">
            <a:spAutoFit/>
          </a:bodyPr>
          <a:lstStyle/>
          <a:p>
            <a:pPr algn="ctr"/>
            <a:r>
              <a:rPr lang="en-US" sz="1250" dirty="0"/>
              <a:t>A Brief History of Containers: From 1970s </a:t>
            </a:r>
            <a:r>
              <a:rPr lang="en-US" sz="1250" dirty="0" err="1"/>
              <a:t>chroot</a:t>
            </a:r>
            <a:r>
              <a:rPr lang="en-US" sz="1250" dirty="0"/>
              <a:t> to Docker 2016 - http://blog.aquasec.com/a-brief-history-of-containers-from-1970s-chroot-to-docker-2016</a:t>
            </a:r>
          </a:p>
        </p:txBody>
      </p:sp>
    </p:spTree>
    <p:extLst>
      <p:ext uri="{BB962C8B-B14F-4D97-AF65-F5344CB8AC3E}">
        <p14:creationId xmlns:p14="http://schemas.microsoft.com/office/powerpoint/2010/main" val="26649506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 Patterns</a:t>
            </a:r>
          </a:p>
        </p:txBody>
      </p:sp>
      <p:sp>
        <p:nvSpPr>
          <p:cNvPr id="6" name="Content Placeholder 5"/>
          <p:cNvSpPr>
            <a:spLocks noGrp="1"/>
          </p:cNvSpPr>
          <p:nvPr>
            <p:ph idx="1"/>
          </p:nvPr>
        </p:nvSpPr>
        <p:spPr/>
        <p:txBody>
          <a:bodyPr/>
          <a:lstStyle/>
          <a:p>
            <a:r>
              <a:rPr lang="en-US" dirty="0"/>
              <a:t>Service Brokers </a:t>
            </a:r>
          </a:p>
          <a:p>
            <a:r>
              <a:rPr lang="en-US" dirty="0"/>
              <a:t>UI – Driven Applications</a:t>
            </a:r>
          </a:p>
          <a:p>
            <a:r>
              <a:rPr lang="en-US" dirty="0"/>
              <a:t>SPA</a:t>
            </a:r>
          </a:p>
          <a:p>
            <a:r>
              <a:rPr lang="en-US" dirty="0"/>
              <a:t>Message Driven Applications</a:t>
            </a:r>
          </a:p>
          <a:p>
            <a:r>
              <a:rPr lang="en-US" dirty="0"/>
              <a:t>Evolution not Revolution</a:t>
            </a:r>
          </a:p>
          <a:p>
            <a:endParaRPr lang="en-US" dirty="0"/>
          </a:p>
        </p:txBody>
      </p:sp>
    </p:spTree>
    <p:extLst>
      <p:ext uri="{BB962C8B-B14F-4D97-AF65-F5344CB8AC3E}">
        <p14:creationId xmlns:p14="http://schemas.microsoft.com/office/powerpoint/2010/main" val="26715388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Premium</a:t>
            </a:r>
          </a:p>
        </p:txBody>
      </p:sp>
      <p:pic>
        <p:nvPicPr>
          <p:cNvPr id="1026" name="Picture 2" descr="http://www.martinfowler.com/bliki/images/microservice-verdict/productivity.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16027" y="2413025"/>
            <a:ext cx="4590481" cy="36106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15905" y="6116045"/>
            <a:ext cx="8069656" cy="369332"/>
          </a:xfrm>
          <a:prstGeom prst="rect">
            <a:avLst/>
          </a:prstGeom>
        </p:spPr>
        <p:txBody>
          <a:bodyPr wrap="square">
            <a:spAutoFit/>
          </a:bodyPr>
          <a:lstStyle/>
          <a:p>
            <a:r>
              <a:rPr lang="en-US" dirty="0"/>
              <a:t>Source: http://www.martinfowler.com/bliki/MicroservicePremium.html</a:t>
            </a:r>
          </a:p>
        </p:txBody>
      </p:sp>
    </p:spTree>
    <p:extLst>
      <p:ext uri="{BB962C8B-B14F-4D97-AF65-F5344CB8AC3E}">
        <p14:creationId xmlns:p14="http://schemas.microsoft.com/office/powerpoint/2010/main" val="18667929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The 12 Factors</a:t>
            </a:r>
          </a:p>
        </p:txBody>
      </p:sp>
      <p:sp>
        <p:nvSpPr>
          <p:cNvPr id="5" name="Subtitle 4"/>
          <p:cNvSpPr>
            <a:spLocks noGrp="1"/>
          </p:cNvSpPr>
          <p:nvPr>
            <p:ph type="subTitle" idx="1"/>
          </p:nvPr>
        </p:nvSpPr>
        <p:spPr/>
        <p:txBody>
          <a:bodyPr/>
          <a:lstStyle/>
          <a:p>
            <a:r>
              <a:rPr lang="en-US" dirty="0"/>
              <a:t>A modern app methodology for building applications</a:t>
            </a:r>
          </a:p>
        </p:txBody>
      </p:sp>
    </p:spTree>
    <p:extLst>
      <p:ext uri="{BB962C8B-B14F-4D97-AF65-F5344CB8AC3E}">
        <p14:creationId xmlns:p14="http://schemas.microsoft.com/office/powerpoint/2010/main" val="541731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12 Factors</a:t>
            </a:r>
          </a:p>
        </p:txBody>
      </p:sp>
      <p:sp>
        <p:nvSpPr>
          <p:cNvPr id="3" name="Content Placeholder 2"/>
          <p:cNvSpPr>
            <a:spLocks noGrp="1"/>
          </p:cNvSpPr>
          <p:nvPr>
            <p:ph idx="1"/>
          </p:nvPr>
        </p:nvSpPr>
        <p:spPr/>
        <p:txBody>
          <a:bodyPr/>
          <a:lstStyle/>
          <a:p>
            <a:r>
              <a:rPr lang="en-US" dirty="0"/>
              <a:t>Created by the </a:t>
            </a:r>
            <a:r>
              <a:rPr lang="en-US" dirty="0" err="1"/>
              <a:t>Heroku</a:t>
            </a:r>
            <a:r>
              <a:rPr lang="en-US" dirty="0"/>
              <a:t> PaaS team as they created SaaS Apps</a:t>
            </a:r>
          </a:p>
          <a:p>
            <a:r>
              <a:rPr lang="en-US" dirty="0"/>
              <a:t>Can be applied to any language and combination of technologies.</a:t>
            </a:r>
          </a:p>
        </p:txBody>
      </p:sp>
    </p:spTree>
    <p:extLst>
      <p:ext uri="{BB962C8B-B14F-4D97-AF65-F5344CB8AC3E}">
        <p14:creationId xmlns:p14="http://schemas.microsoft.com/office/powerpoint/2010/main" val="37268096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12 Factors</a:t>
            </a:r>
          </a:p>
        </p:txBody>
      </p:sp>
      <p:sp>
        <p:nvSpPr>
          <p:cNvPr id="3" name="Content Placeholder 2"/>
          <p:cNvSpPr>
            <a:spLocks noGrp="1"/>
          </p:cNvSpPr>
          <p:nvPr>
            <p:ph idx="1"/>
          </p:nvPr>
        </p:nvSpPr>
        <p:spPr>
          <a:xfrm>
            <a:off x="1154954" y="2603499"/>
            <a:ext cx="8825659" cy="4052277"/>
          </a:xfrm>
        </p:spPr>
        <p:txBody>
          <a:bodyPr>
            <a:normAutofit fontScale="92500" lnSpcReduction="20000"/>
          </a:bodyPr>
          <a:lstStyle/>
          <a:p>
            <a:r>
              <a:rPr lang="en-US" dirty="0"/>
              <a:t>I. Codebase</a:t>
            </a:r>
          </a:p>
          <a:p>
            <a:pPr lvl="1"/>
            <a:r>
              <a:rPr lang="en-US" dirty="0"/>
              <a:t>One codebase tracked in revision control, many deploys</a:t>
            </a:r>
          </a:p>
          <a:p>
            <a:r>
              <a:rPr lang="en-US" dirty="0"/>
              <a:t>II. Dependencies</a:t>
            </a:r>
          </a:p>
          <a:p>
            <a:pPr lvl="1"/>
            <a:r>
              <a:rPr lang="en-US" dirty="0"/>
              <a:t>Explicitly declare and isolate dependencies</a:t>
            </a:r>
          </a:p>
          <a:p>
            <a:r>
              <a:rPr lang="en-US" dirty="0"/>
              <a:t>III. </a:t>
            </a:r>
            <a:r>
              <a:rPr lang="en-US" dirty="0" err="1"/>
              <a:t>Config</a:t>
            </a:r>
            <a:endParaRPr lang="en-US" dirty="0"/>
          </a:p>
          <a:p>
            <a:pPr lvl="1"/>
            <a:r>
              <a:rPr lang="en-US" dirty="0"/>
              <a:t>Store </a:t>
            </a:r>
            <a:r>
              <a:rPr lang="en-US" dirty="0" err="1"/>
              <a:t>config</a:t>
            </a:r>
            <a:r>
              <a:rPr lang="en-US" dirty="0"/>
              <a:t> in the environment</a:t>
            </a:r>
          </a:p>
          <a:p>
            <a:r>
              <a:rPr lang="en-US" dirty="0"/>
              <a:t>IV. Backing services</a:t>
            </a:r>
          </a:p>
          <a:p>
            <a:pPr lvl="1"/>
            <a:r>
              <a:rPr lang="en-US" dirty="0"/>
              <a:t>Treat backing services as attached resources</a:t>
            </a:r>
          </a:p>
          <a:p>
            <a:r>
              <a:rPr lang="en-US" dirty="0"/>
              <a:t>V. Build, release, run</a:t>
            </a:r>
          </a:p>
          <a:p>
            <a:pPr lvl="1"/>
            <a:r>
              <a:rPr lang="en-US" dirty="0"/>
              <a:t>Strictly separate build and run stages</a:t>
            </a:r>
          </a:p>
          <a:p>
            <a:r>
              <a:rPr lang="en-US" dirty="0"/>
              <a:t>VI. Processes</a:t>
            </a:r>
          </a:p>
          <a:p>
            <a:pPr lvl="1"/>
            <a:r>
              <a:rPr lang="en-US" dirty="0"/>
              <a:t>Execute the app as one or more stateless processes</a:t>
            </a:r>
          </a:p>
        </p:txBody>
      </p:sp>
    </p:spTree>
    <p:extLst>
      <p:ext uri="{BB962C8B-B14F-4D97-AF65-F5344CB8AC3E}">
        <p14:creationId xmlns:p14="http://schemas.microsoft.com/office/powerpoint/2010/main" val="27129034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12 Factors</a:t>
            </a:r>
          </a:p>
        </p:txBody>
      </p:sp>
      <p:sp>
        <p:nvSpPr>
          <p:cNvPr id="3" name="Content Placeholder 2"/>
          <p:cNvSpPr>
            <a:spLocks noGrp="1"/>
          </p:cNvSpPr>
          <p:nvPr>
            <p:ph idx="1"/>
          </p:nvPr>
        </p:nvSpPr>
        <p:spPr>
          <a:xfrm>
            <a:off x="1154954" y="2603499"/>
            <a:ext cx="8825659" cy="4052277"/>
          </a:xfrm>
        </p:spPr>
        <p:txBody>
          <a:bodyPr>
            <a:normAutofit fontScale="92500" lnSpcReduction="20000"/>
          </a:bodyPr>
          <a:lstStyle/>
          <a:p>
            <a:r>
              <a:rPr lang="en-US" dirty="0"/>
              <a:t>VII. Port binding</a:t>
            </a:r>
          </a:p>
          <a:p>
            <a:pPr lvl="1"/>
            <a:r>
              <a:rPr lang="en-US" dirty="0"/>
              <a:t>Export services via port binding</a:t>
            </a:r>
          </a:p>
          <a:p>
            <a:r>
              <a:rPr lang="en-US" dirty="0"/>
              <a:t>VIII. Concurrency</a:t>
            </a:r>
          </a:p>
          <a:p>
            <a:pPr lvl="1"/>
            <a:r>
              <a:rPr lang="en-US" dirty="0"/>
              <a:t>Scale out via the process model</a:t>
            </a:r>
          </a:p>
          <a:p>
            <a:r>
              <a:rPr lang="en-US" dirty="0"/>
              <a:t>IX. Disposability</a:t>
            </a:r>
          </a:p>
          <a:p>
            <a:pPr lvl="1"/>
            <a:r>
              <a:rPr lang="en-US" dirty="0"/>
              <a:t>Maximize robustness with fast startup and graceful shutdown</a:t>
            </a:r>
          </a:p>
          <a:p>
            <a:r>
              <a:rPr lang="en-US" dirty="0"/>
              <a:t>X. Dev/prod parity</a:t>
            </a:r>
          </a:p>
          <a:p>
            <a:pPr lvl="1"/>
            <a:r>
              <a:rPr lang="en-US" dirty="0"/>
              <a:t>Keep development, staging, and production as similar as possible</a:t>
            </a:r>
          </a:p>
          <a:p>
            <a:r>
              <a:rPr lang="en-US" dirty="0"/>
              <a:t>XI. Logs</a:t>
            </a:r>
          </a:p>
          <a:p>
            <a:pPr lvl="1"/>
            <a:r>
              <a:rPr lang="en-US" dirty="0"/>
              <a:t>Treat logs as event streams</a:t>
            </a:r>
          </a:p>
          <a:p>
            <a:r>
              <a:rPr lang="en-US" dirty="0"/>
              <a:t>XII. Admin processes</a:t>
            </a:r>
          </a:p>
          <a:p>
            <a:pPr lvl="1"/>
            <a:r>
              <a:rPr lang="en-US" dirty="0"/>
              <a:t>Run admin/management tasks as one-off processes</a:t>
            </a:r>
          </a:p>
        </p:txBody>
      </p:sp>
    </p:spTree>
    <p:extLst>
      <p:ext uri="{BB962C8B-B14F-4D97-AF65-F5344CB8AC3E}">
        <p14:creationId xmlns:p14="http://schemas.microsoft.com/office/powerpoint/2010/main" val="26751193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Walkthrough</a:t>
            </a:r>
          </a:p>
        </p:txBody>
      </p:sp>
      <p:sp>
        <p:nvSpPr>
          <p:cNvPr id="5" name="Subtitle 4"/>
          <p:cNvSpPr>
            <a:spLocks noGrp="1"/>
          </p:cNvSpPr>
          <p:nvPr>
            <p:ph type="subTitle" idx="1"/>
          </p:nvPr>
        </p:nvSpPr>
        <p:spPr/>
        <p:txBody>
          <a:bodyPr/>
          <a:lstStyle/>
          <a:p>
            <a:r>
              <a:rPr lang="en-US"/>
              <a:t>Applying the 12 Factors to Docker</a:t>
            </a:r>
            <a:endParaRPr lang="en-US" dirty="0"/>
          </a:p>
        </p:txBody>
      </p:sp>
    </p:spTree>
    <p:extLst>
      <p:ext uri="{BB962C8B-B14F-4D97-AF65-F5344CB8AC3E}">
        <p14:creationId xmlns:p14="http://schemas.microsoft.com/office/powerpoint/2010/main" val="23664215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Container Orchestration</a:t>
            </a:r>
          </a:p>
        </p:txBody>
      </p:sp>
      <p:sp>
        <p:nvSpPr>
          <p:cNvPr id="5" name="Subtitle 4"/>
          <p:cNvSpPr>
            <a:spLocks noGrp="1"/>
          </p:cNvSpPr>
          <p:nvPr>
            <p:ph type="subTitle" idx="1"/>
          </p:nvPr>
        </p:nvSpPr>
        <p:spPr/>
        <p:txBody>
          <a:bodyPr/>
          <a:lstStyle/>
          <a:p>
            <a:r>
              <a:rPr lang="en-US" dirty="0"/>
              <a:t>Making containers enterprise ready with Kubernetes</a:t>
            </a:r>
          </a:p>
        </p:txBody>
      </p:sp>
    </p:spTree>
    <p:extLst>
      <p:ext uri="{BB962C8B-B14F-4D97-AF65-F5344CB8AC3E}">
        <p14:creationId xmlns:p14="http://schemas.microsoft.com/office/powerpoint/2010/main" val="5693684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Trends</a:t>
            </a:r>
          </a:p>
        </p:txBody>
      </p:sp>
      <p:sp>
        <p:nvSpPr>
          <p:cNvPr id="3" name="Content Placeholder 2"/>
          <p:cNvSpPr>
            <a:spLocks noGrp="1"/>
          </p:cNvSpPr>
          <p:nvPr>
            <p:ph idx="1"/>
          </p:nvPr>
        </p:nvSpPr>
        <p:spPr>
          <a:xfrm>
            <a:off x="5880127" y="683153"/>
            <a:ext cx="6217920" cy="5647308"/>
          </a:xfrm>
        </p:spPr>
        <p:txBody>
          <a:bodyPr>
            <a:normAutofit/>
          </a:bodyPr>
          <a:lstStyle/>
          <a:p>
            <a:r>
              <a:rPr lang="en-US" dirty="0">
                <a:solidFill>
                  <a:srgbClr val="000000"/>
                </a:solidFill>
                <a:ea typeface="Arial"/>
                <a:cs typeface="Arial"/>
                <a:sym typeface="Arial"/>
              </a:rPr>
              <a:t>Monolithic &lt; Distributed </a:t>
            </a:r>
          </a:p>
          <a:p>
            <a:r>
              <a:rPr lang="en-US" dirty="0">
                <a:solidFill>
                  <a:srgbClr val="000000"/>
                </a:solidFill>
                <a:ea typeface="Arial"/>
                <a:cs typeface="Arial"/>
                <a:sym typeface="Arial"/>
              </a:rPr>
              <a:t>SOA &lt; Micro Services</a:t>
            </a:r>
          </a:p>
          <a:p>
            <a:r>
              <a:rPr lang="en-US" dirty="0">
                <a:solidFill>
                  <a:srgbClr val="000000"/>
                </a:solidFill>
                <a:ea typeface="Arial"/>
                <a:cs typeface="Arial"/>
                <a:sym typeface="Arial"/>
              </a:rPr>
              <a:t>VMs &lt; Containers</a:t>
            </a:r>
          </a:p>
          <a:p>
            <a:r>
              <a:rPr lang="en-US" dirty="0">
                <a:solidFill>
                  <a:srgbClr val="000000"/>
                </a:solidFill>
                <a:ea typeface="Arial"/>
                <a:cs typeface="Arial"/>
                <a:sym typeface="Arial"/>
              </a:rPr>
              <a:t>Closed &lt; Open</a:t>
            </a:r>
          </a:p>
          <a:p>
            <a:r>
              <a:rPr lang="en-US" dirty="0">
                <a:solidFill>
                  <a:srgbClr val="000000"/>
                </a:solidFill>
                <a:ea typeface="Arial"/>
                <a:cs typeface="Arial"/>
                <a:sym typeface="Arial"/>
              </a:rPr>
              <a:t>Static &lt; Dynamic</a:t>
            </a:r>
          </a:p>
          <a:p>
            <a:r>
              <a:rPr lang="en-US" dirty="0">
                <a:solidFill>
                  <a:srgbClr val="000000"/>
                </a:solidFill>
                <a:ea typeface="Arial"/>
                <a:cs typeface="Arial"/>
                <a:sym typeface="Arial"/>
              </a:rPr>
              <a:t>Centralization &lt; Decentralization</a:t>
            </a:r>
            <a:br>
              <a:rPr lang="en-US" dirty="0">
                <a:solidFill>
                  <a:srgbClr val="000000"/>
                </a:solidFill>
                <a:ea typeface="Arial"/>
                <a:cs typeface="Arial"/>
                <a:sym typeface="Arial"/>
              </a:rPr>
            </a:br>
            <a:endParaRPr lang="en-US" dirty="0">
              <a:solidFill>
                <a:srgbClr val="000000"/>
              </a:solidFill>
              <a:ea typeface="Arial"/>
              <a:cs typeface="Arial"/>
              <a:sym typeface="Arial"/>
            </a:endParaRPr>
          </a:p>
        </p:txBody>
      </p:sp>
      <p:sp>
        <p:nvSpPr>
          <p:cNvPr id="4" name="Text Placeholder 3"/>
          <p:cNvSpPr>
            <a:spLocks noGrp="1"/>
          </p:cNvSpPr>
          <p:nvPr>
            <p:ph type="body" sz="half" idx="2"/>
          </p:nvPr>
        </p:nvSpPr>
        <p:spPr/>
        <p:txBody>
          <a:bodyPr/>
          <a:lstStyle/>
          <a:p>
            <a:r>
              <a:rPr lang="en-US" dirty="0"/>
              <a:t>Where we’ve been headed for the last decade, that’s lead us here</a:t>
            </a:r>
          </a:p>
        </p:txBody>
      </p:sp>
    </p:spTree>
    <p:extLst>
      <p:ext uri="{BB962C8B-B14F-4D97-AF65-F5344CB8AC3E}">
        <p14:creationId xmlns:p14="http://schemas.microsoft.com/office/powerpoint/2010/main" val="334851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1" y="503854"/>
            <a:ext cx="10344149" cy="534372"/>
          </a:xfrm>
        </p:spPr>
        <p:txBody>
          <a:bodyPr/>
          <a:lstStyle/>
          <a:p>
            <a:r>
              <a:rPr lang="en-US" dirty="0"/>
              <a:t>Why Containers?</a:t>
            </a:r>
          </a:p>
        </p:txBody>
      </p:sp>
      <p:sp>
        <p:nvSpPr>
          <p:cNvPr id="3" name="Content Placeholder 2"/>
          <p:cNvSpPr>
            <a:spLocks noGrp="1"/>
          </p:cNvSpPr>
          <p:nvPr>
            <p:ph idx="1"/>
          </p:nvPr>
        </p:nvSpPr>
        <p:spPr>
          <a:xfrm>
            <a:off x="5915758" y="2843186"/>
            <a:ext cx="6000749" cy="3733460"/>
          </a:xfrm>
        </p:spPr>
        <p:txBody>
          <a:bodyPr>
            <a:normAutofit fontScale="85000" lnSpcReduction="20000"/>
          </a:bodyPr>
          <a:lstStyle/>
          <a:p>
            <a:pPr lvl="0"/>
            <a:r>
              <a:rPr lang="en-US" sz="3200" dirty="0">
                <a:sym typeface="Calibri"/>
              </a:rPr>
              <a:t>Performance</a:t>
            </a:r>
          </a:p>
          <a:p>
            <a:pPr lvl="0"/>
            <a:r>
              <a:rPr lang="en-US" sz="3200" dirty="0">
                <a:sym typeface="Calibri"/>
              </a:rPr>
              <a:t>Repeatability</a:t>
            </a:r>
          </a:p>
          <a:p>
            <a:pPr lvl="0"/>
            <a:r>
              <a:rPr lang="en-US" sz="3200" dirty="0">
                <a:sym typeface="Calibri"/>
              </a:rPr>
              <a:t>Isolation</a:t>
            </a:r>
          </a:p>
          <a:p>
            <a:r>
              <a:rPr lang="en-US" sz="3200" dirty="0">
                <a:sym typeface="Calibri"/>
              </a:rPr>
              <a:t>Density</a:t>
            </a:r>
          </a:p>
          <a:p>
            <a:r>
              <a:rPr lang="en-US" sz="3200" dirty="0">
                <a:sym typeface="Open Sans"/>
              </a:rPr>
              <a:t>Quality of service</a:t>
            </a:r>
          </a:p>
          <a:p>
            <a:r>
              <a:rPr lang="en-US" sz="3200" dirty="0">
                <a:sym typeface="Open Sans"/>
              </a:rPr>
              <a:t>Accounting</a:t>
            </a:r>
          </a:p>
          <a:p>
            <a:r>
              <a:rPr lang="en-US" sz="3200" dirty="0">
                <a:sym typeface="Open Sans"/>
              </a:rPr>
              <a:t>Visibility</a:t>
            </a:r>
          </a:p>
          <a:p>
            <a:r>
              <a:rPr lang="en-US" sz="3200" dirty="0">
                <a:sym typeface="Open Sans"/>
              </a:rPr>
              <a:t>Portability</a:t>
            </a:r>
            <a:endParaRPr lang="en-US" sz="3200" dirty="0"/>
          </a:p>
          <a:p>
            <a:endParaRPr lang="en-US" sz="3200" dirty="0">
              <a:sym typeface="Calibri"/>
            </a:endParaRPr>
          </a:p>
        </p:txBody>
      </p:sp>
      <p:sp>
        <p:nvSpPr>
          <p:cNvPr id="7" name="Content Placeholder 2"/>
          <p:cNvSpPr txBox="1">
            <a:spLocks/>
          </p:cNvSpPr>
          <p:nvPr/>
        </p:nvSpPr>
        <p:spPr>
          <a:xfrm>
            <a:off x="5448301" y="3143250"/>
            <a:ext cx="6000749" cy="26135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a:lstStyle>
          <a:p>
            <a:endParaRPr lang="en-US" dirty="0"/>
          </a:p>
        </p:txBody>
      </p:sp>
      <p:pic>
        <p:nvPicPr>
          <p:cNvPr id="1028" name="Picture 4" descr="Image result for Dock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167" y="3235569"/>
            <a:ext cx="4095608" cy="2730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9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Brief History of Containers</a:t>
            </a:r>
          </a:p>
        </p:txBody>
      </p:sp>
      <p:sp>
        <p:nvSpPr>
          <p:cNvPr id="7" name="Content Placeholder 6"/>
          <p:cNvSpPr>
            <a:spLocks noGrp="1"/>
          </p:cNvSpPr>
          <p:nvPr>
            <p:ph idx="1"/>
          </p:nvPr>
        </p:nvSpPr>
        <p:spPr/>
        <p:txBody>
          <a:bodyPr>
            <a:normAutofit/>
          </a:bodyPr>
          <a:lstStyle/>
          <a:p>
            <a:r>
              <a:rPr lang="en-US" dirty="0"/>
              <a:t>Built by </a:t>
            </a:r>
            <a:r>
              <a:rPr lang="en-US" dirty="0" err="1"/>
              <a:t>CloudFoundry</a:t>
            </a:r>
            <a:r>
              <a:rPr lang="en-US" dirty="0"/>
              <a:t> </a:t>
            </a:r>
          </a:p>
          <a:p>
            <a:r>
              <a:rPr lang="en-US" dirty="0"/>
              <a:t>Their own version of </a:t>
            </a:r>
            <a:r>
              <a:rPr lang="en-US" dirty="0" err="1"/>
              <a:t>LxC</a:t>
            </a:r>
            <a:r>
              <a:rPr lang="en-US" dirty="0"/>
              <a:t> </a:t>
            </a:r>
          </a:p>
          <a:p>
            <a:r>
              <a:rPr lang="en-US" dirty="0"/>
              <a:t>Isolates environments on any operating system, running as a daemon and providing an API for container management. </a:t>
            </a:r>
          </a:p>
          <a:p>
            <a:r>
              <a:rPr lang="en-US" dirty="0"/>
              <a:t>Developed a client-server model to manage a collection of containers across multiple hosts</a:t>
            </a:r>
          </a:p>
          <a:p>
            <a:r>
              <a:rPr lang="en-US" dirty="0"/>
              <a:t>Includes a service to manage </a:t>
            </a:r>
            <a:r>
              <a:rPr lang="en-US" dirty="0" err="1"/>
              <a:t>cgroups</a:t>
            </a:r>
            <a:r>
              <a:rPr lang="en-US" dirty="0"/>
              <a:t>, namespaces and process life cycle.</a:t>
            </a:r>
          </a:p>
        </p:txBody>
      </p:sp>
      <p:sp>
        <p:nvSpPr>
          <p:cNvPr id="8" name="Text Placeholder 7"/>
          <p:cNvSpPr>
            <a:spLocks noGrp="1"/>
          </p:cNvSpPr>
          <p:nvPr>
            <p:ph type="body" sz="half" idx="2"/>
          </p:nvPr>
        </p:nvSpPr>
        <p:spPr/>
        <p:txBody>
          <a:bodyPr/>
          <a:lstStyle/>
          <a:p>
            <a:r>
              <a:rPr lang="en-US" dirty="0"/>
              <a:t>2011: Warden</a:t>
            </a:r>
          </a:p>
        </p:txBody>
      </p:sp>
      <p:sp>
        <p:nvSpPr>
          <p:cNvPr id="6" name="TextBox 5"/>
          <p:cNvSpPr txBox="1"/>
          <p:nvPr/>
        </p:nvSpPr>
        <p:spPr>
          <a:xfrm>
            <a:off x="0" y="6383215"/>
            <a:ext cx="12191999" cy="284693"/>
          </a:xfrm>
          <a:prstGeom prst="rect">
            <a:avLst/>
          </a:prstGeom>
          <a:noFill/>
        </p:spPr>
        <p:txBody>
          <a:bodyPr wrap="square" rtlCol="0">
            <a:spAutoFit/>
          </a:bodyPr>
          <a:lstStyle/>
          <a:p>
            <a:pPr algn="ctr"/>
            <a:r>
              <a:rPr lang="en-US" sz="1250" dirty="0"/>
              <a:t>A Brief History of Containers: From 1970s </a:t>
            </a:r>
            <a:r>
              <a:rPr lang="en-US" sz="1250" dirty="0" err="1"/>
              <a:t>chroot</a:t>
            </a:r>
            <a:r>
              <a:rPr lang="en-US" sz="1250" dirty="0"/>
              <a:t> to Docker 2016 - http://blog.aquasec.com/a-brief-history-of-containers-from-1970s-chroot-to-docker-2016</a:t>
            </a:r>
          </a:p>
        </p:txBody>
      </p:sp>
    </p:spTree>
    <p:extLst>
      <p:ext uri="{BB962C8B-B14F-4D97-AF65-F5344CB8AC3E}">
        <p14:creationId xmlns:p14="http://schemas.microsoft.com/office/powerpoint/2010/main" val="19871539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Doug Cutting</a:t>
            </a:r>
          </a:p>
        </p:txBody>
      </p:sp>
      <p:sp>
        <p:nvSpPr>
          <p:cNvPr id="4" name="Text Placeholder 3"/>
          <p:cNvSpPr>
            <a:spLocks noGrp="1"/>
          </p:cNvSpPr>
          <p:nvPr>
            <p:ph type="body" sz="half" idx="2"/>
          </p:nvPr>
        </p:nvSpPr>
        <p:spPr>
          <a:xfrm>
            <a:off x="1046314" y="3423431"/>
            <a:ext cx="4082415" cy="2286000"/>
          </a:xfrm>
        </p:spPr>
        <p:txBody>
          <a:bodyPr/>
          <a:lstStyle/>
          <a:p>
            <a:r>
              <a:rPr lang="en-US" dirty="0"/>
              <a:t>Co-creator of Lucene, </a:t>
            </a:r>
            <a:r>
              <a:rPr lang="en-US" dirty="0" err="1"/>
              <a:t>Nutch</a:t>
            </a:r>
            <a:r>
              <a:rPr lang="en-US" dirty="0"/>
              <a:t> &amp; Hadoop</a:t>
            </a:r>
          </a:p>
        </p:txBody>
      </p:sp>
      <p:grpSp>
        <p:nvGrpSpPr>
          <p:cNvPr id="9" name="Group 8"/>
          <p:cNvGrpSpPr/>
          <p:nvPr/>
        </p:nvGrpSpPr>
        <p:grpSpPr>
          <a:xfrm>
            <a:off x="747346" y="555902"/>
            <a:ext cx="3991708" cy="4958704"/>
            <a:chOff x="747346" y="555902"/>
            <a:chExt cx="3991708" cy="4958704"/>
          </a:xfrm>
        </p:grpSpPr>
        <p:pic>
          <p:nvPicPr>
            <p:cNvPr id="5" name="Shape 219"/>
            <p:cNvPicPr preferRelativeResize="0">
              <a:picLocks noChangeAspect="1"/>
            </p:cNvPicPr>
            <p:nvPr/>
          </p:nvPicPr>
          <p:blipFill rotWithShape="1">
            <a:blip r:embed="rId2">
              <a:alphaModFix/>
            </a:blip>
            <a:srcRect l="22047" r="22556"/>
            <a:stretch/>
          </p:blipFill>
          <p:spPr>
            <a:xfrm>
              <a:off x="1831063" y="555902"/>
              <a:ext cx="1591044" cy="2274862"/>
            </a:xfrm>
            <a:prstGeom prst="rect">
              <a:avLst/>
            </a:prstGeom>
            <a:noFill/>
            <a:ln>
              <a:noFill/>
            </a:ln>
          </p:spPr>
        </p:pic>
        <p:sp>
          <p:nvSpPr>
            <p:cNvPr id="7" name="Rectangle 6"/>
            <p:cNvSpPr/>
            <p:nvPr/>
          </p:nvSpPr>
          <p:spPr>
            <a:xfrm>
              <a:off x="747346" y="4314277"/>
              <a:ext cx="3991708" cy="1200329"/>
            </a:xfrm>
            <a:prstGeom prst="rect">
              <a:avLst/>
            </a:prstGeom>
          </p:spPr>
          <p:txBody>
            <a:bodyPr wrap="square">
              <a:spAutoFit/>
            </a:bodyPr>
            <a:lstStyle/>
            <a:p>
              <a:r>
                <a:rPr lang="en-US" dirty="0"/>
                <a:t>“Google is living years in the future, sending the rest of us messages!”</a:t>
              </a:r>
              <a:br>
                <a:rPr lang="en-US" dirty="0"/>
              </a:br>
              <a:endParaRPr lang="en-US" dirty="0"/>
            </a:p>
          </p:txBody>
        </p:sp>
      </p:grpSp>
    </p:spTree>
    <p:extLst>
      <p:ext uri="{BB962C8B-B14F-4D97-AF65-F5344CB8AC3E}">
        <p14:creationId xmlns:p14="http://schemas.microsoft.com/office/powerpoint/2010/main" val="39531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2451" y="2340528"/>
            <a:ext cx="6000749" cy="3416302"/>
          </a:xfrm>
        </p:spPr>
        <p:txBody>
          <a:bodyPr>
            <a:normAutofit fontScale="92500" lnSpcReduction="20000"/>
          </a:bodyPr>
          <a:lstStyle/>
          <a:p>
            <a:pPr lvl="0"/>
            <a:r>
              <a:rPr lang="en-US" dirty="0">
                <a:sym typeface="Calibri"/>
              </a:rPr>
              <a:t>Runs hundreds of thousands of jobs..</a:t>
            </a:r>
          </a:p>
          <a:p>
            <a:pPr lvl="0"/>
            <a:r>
              <a:rPr lang="en-US" dirty="0">
                <a:sym typeface="Calibri"/>
              </a:rPr>
              <a:t>..for many thousands of different applications (YouTube, Search Index, Maps, etc.)..</a:t>
            </a:r>
          </a:p>
          <a:p>
            <a:pPr lvl="0"/>
            <a:r>
              <a:rPr lang="en-US" dirty="0">
                <a:sym typeface="Calibri"/>
              </a:rPr>
              <a:t>..across a number of clusters (hundreds)..</a:t>
            </a:r>
          </a:p>
          <a:p>
            <a:pPr lvl="0"/>
            <a:r>
              <a:rPr lang="en-US" dirty="0">
                <a:sym typeface="Calibri"/>
              </a:rPr>
              <a:t>..each with up to tens of thousands of machines..</a:t>
            </a:r>
          </a:p>
          <a:p>
            <a:pPr lvl="0"/>
            <a:r>
              <a:rPr lang="en-US" dirty="0">
                <a:sym typeface="Calibri"/>
              </a:rPr>
              <a:t>Borg currently manages many millions of physical servers hosting billions of containers!</a:t>
            </a:r>
          </a:p>
          <a:p>
            <a:pPr lvl="0"/>
            <a:r>
              <a:rPr lang="en-US" dirty="0">
                <a:sym typeface="Calibri"/>
              </a:rPr>
              <a:t>In production since 2003!</a:t>
            </a:r>
          </a:p>
          <a:p>
            <a:pPr lvl="0"/>
            <a:r>
              <a:rPr lang="en-US" dirty="0">
                <a:sym typeface="Calibri"/>
              </a:rPr>
              <a:t>Offers a declarative job specification language, name service integration, real-time job monitoring, and tools to analyze and simulate system behavior.</a:t>
            </a:r>
          </a:p>
          <a:p>
            <a:pPr marL="0" indent="0">
              <a:buNone/>
            </a:pPr>
            <a:endParaRPr lang="en-US" dirty="0"/>
          </a:p>
          <a:p>
            <a:endParaRPr lang="en-US" dirty="0"/>
          </a:p>
        </p:txBody>
      </p:sp>
      <p:sp>
        <p:nvSpPr>
          <p:cNvPr id="4" name="TextBox 3"/>
          <p:cNvSpPr txBox="1"/>
          <p:nvPr/>
        </p:nvSpPr>
        <p:spPr>
          <a:xfrm>
            <a:off x="552451" y="5756831"/>
            <a:ext cx="9458324" cy="369332"/>
          </a:xfrm>
          <a:prstGeom prst="rect">
            <a:avLst/>
          </a:prstGeom>
          <a:noFill/>
        </p:spPr>
        <p:txBody>
          <a:bodyPr wrap="square" rtlCol="0">
            <a:spAutoFit/>
          </a:bodyPr>
          <a:lstStyle/>
          <a:p>
            <a:r>
              <a:rPr lang="en-US" i="1" dirty="0"/>
              <a:t>Source: Large-scale cluster management at Google with Borg</a:t>
            </a:r>
          </a:p>
        </p:txBody>
      </p:sp>
      <p:pic>
        <p:nvPicPr>
          <p:cNvPr id="5" name="Shape 197"/>
          <p:cNvPicPr preferRelativeResize="0">
            <a:picLocks/>
          </p:cNvPicPr>
          <p:nvPr/>
        </p:nvPicPr>
        <p:blipFill rotWithShape="1">
          <a:blip r:embed="rId3">
            <a:alphaModFix/>
          </a:blip>
          <a:srcRect/>
          <a:stretch/>
        </p:blipFill>
        <p:spPr>
          <a:xfrm>
            <a:off x="6567274" y="503854"/>
            <a:ext cx="5072275" cy="5252976"/>
          </a:xfrm>
          <a:prstGeom prst="rect">
            <a:avLst/>
          </a:prstGeom>
          <a:noFill/>
          <a:ln>
            <a:noFill/>
          </a:ln>
        </p:spPr>
      </p:pic>
      <p:sp>
        <p:nvSpPr>
          <p:cNvPr id="2" name="Title 1"/>
          <p:cNvSpPr>
            <a:spLocks noGrp="1"/>
          </p:cNvSpPr>
          <p:nvPr>
            <p:ph type="title"/>
          </p:nvPr>
        </p:nvSpPr>
        <p:spPr>
          <a:xfrm>
            <a:off x="552451" y="849064"/>
            <a:ext cx="10344149" cy="534372"/>
          </a:xfrm>
        </p:spPr>
        <p:txBody>
          <a:bodyPr/>
          <a:lstStyle/>
          <a:p>
            <a:r>
              <a:rPr lang="en-US" dirty="0"/>
              <a:t>Kubernetes Lineage</a:t>
            </a:r>
            <a:br>
              <a:rPr lang="en-US" dirty="0"/>
            </a:br>
            <a:r>
              <a:rPr lang="en-US" dirty="0"/>
              <a:t>Google Borg</a:t>
            </a:r>
          </a:p>
        </p:txBody>
      </p:sp>
    </p:spTree>
    <p:extLst>
      <p:ext uri="{BB962C8B-B14F-4D97-AF65-F5344CB8AC3E}">
        <p14:creationId xmlns:p14="http://schemas.microsoft.com/office/powerpoint/2010/main" val="13524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6677" y="931691"/>
            <a:ext cx="9601200" cy="570035"/>
          </a:xfrm>
        </p:spPr>
        <p:txBody>
          <a:bodyPr/>
          <a:lstStyle/>
          <a:p>
            <a:r>
              <a:rPr lang="en-US" dirty="0"/>
              <a:t>Borg Lessons Learned</a:t>
            </a:r>
          </a:p>
        </p:txBody>
      </p:sp>
      <p:sp>
        <p:nvSpPr>
          <p:cNvPr id="3" name="Content Placeholder 2"/>
          <p:cNvSpPr>
            <a:spLocks noGrp="1"/>
          </p:cNvSpPr>
          <p:nvPr>
            <p:ph idx="1"/>
          </p:nvPr>
        </p:nvSpPr>
        <p:spPr>
          <a:xfrm>
            <a:off x="1295400" y="2365695"/>
            <a:ext cx="9601200" cy="3425505"/>
          </a:xfrm>
        </p:spPr>
        <p:txBody>
          <a:bodyPr>
            <a:normAutofit lnSpcReduction="10000"/>
          </a:bodyPr>
          <a:lstStyle/>
          <a:p>
            <a:pPr marL="0" lvl="0" indent="0">
              <a:lnSpc>
                <a:spcPct val="115000"/>
              </a:lnSpc>
              <a:spcBef>
                <a:spcPts val="0"/>
              </a:spcBef>
              <a:buClr>
                <a:srgbClr val="666666"/>
              </a:buClr>
              <a:buSzPct val="25000"/>
              <a:buNone/>
            </a:pPr>
            <a:r>
              <a:rPr lang="en-US" dirty="0">
                <a:solidFill>
                  <a:srgbClr val="222222"/>
                </a:solidFill>
                <a:latin typeface="Open Sans"/>
                <a:ea typeface="Open Sans"/>
                <a:cs typeface="Open Sans"/>
                <a:sym typeface="Open Sans"/>
              </a:rPr>
              <a:t>Some Borg features are cautionary tales, informing alternatives in Kubernetes...</a:t>
            </a:r>
          </a:p>
          <a:p>
            <a:pPr marL="0" indent="0">
              <a:buNone/>
            </a:pPr>
            <a:r>
              <a:rPr lang="en-US" b="1" dirty="0"/>
              <a:t>The Bad</a:t>
            </a:r>
          </a:p>
          <a:p>
            <a:r>
              <a:rPr lang="en-US" dirty="0"/>
              <a:t>Jobs” are restrictive as the only grouping mechanism for tasks.</a:t>
            </a:r>
          </a:p>
          <a:p>
            <a:r>
              <a:rPr lang="en-US" dirty="0"/>
              <a:t>No first-class way to manage an entire multi-job service as a single entity, or to refer to related instances of a service (e.g., canary and production tracks).</a:t>
            </a:r>
          </a:p>
          <a:p>
            <a:r>
              <a:rPr lang="en-US" dirty="0"/>
              <a:t>Complex name parsing mechanisms as hacks.</a:t>
            </a:r>
          </a:p>
          <a:p>
            <a:r>
              <a:rPr lang="en-US" dirty="0"/>
              <a:t>Inflexible semantics as a consequence.</a:t>
            </a:r>
          </a:p>
          <a:p>
            <a:pPr marL="0" indent="0">
              <a:buNone/>
            </a:pPr>
            <a:r>
              <a:rPr lang="en-US" b="1" dirty="0"/>
              <a:t>Resulting Kubernetes Construct</a:t>
            </a:r>
          </a:p>
          <a:p>
            <a:pPr lvl="0"/>
            <a:r>
              <a:rPr lang="en-US" dirty="0">
                <a:solidFill>
                  <a:srgbClr val="222222"/>
                </a:solidFill>
                <a:latin typeface="Open Sans"/>
                <a:ea typeface="Open Sans"/>
                <a:cs typeface="Open Sans"/>
                <a:sym typeface="Open Sans"/>
              </a:rPr>
              <a:t>Labels! Highly flexible; enable multiple powerful levels of decoupling.</a:t>
            </a:r>
          </a:p>
          <a:p>
            <a:endParaRPr lang="en-US" b="1" dirty="0"/>
          </a:p>
        </p:txBody>
      </p:sp>
      <p:sp>
        <p:nvSpPr>
          <p:cNvPr id="4" name="TextBox 3"/>
          <p:cNvSpPr txBox="1"/>
          <p:nvPr/>
        </p:nvSpPr>
        <p:spPr>
          <a:xfrm>
            <a:off x="552450" y="5916322"/>
            <a:ext cx="11026405" cy="230832"/>
          </a:xfrm>
          <a:prstGeom prst="rect">
            <a:avLst/>
          </a:prstGeom>
          <a:noFill/>
        </p:spPr>
        <p:txBody>
          <a:bodyPr wrap="square" rtlCol="0">
            <a:spAutoFit/>
          </a:bodyPr>
          <a:lstStyle/>
          <a:p>
            <a:r>
              <a:rPr lang="en-US" sz="900" i="1" dirty="0"/>
              <a:t>Sources: Borg, Omega, and Kubernetes Lessons learned from three container-management systems over a decade , Burns Et Al. ,System Evolution, ACM Queue Vol. 14, </a:t>
            </a:r>
            <a:r>
              <a:rPr lang="en-US" sz="900" i="1" dirty="0" err="1"/>
              <a:t>Iss</a:t>
            </a:r>
            <a:r>
              <a:rPr lang="en-US" sz="900" i="1" dirty="0"/>
              <a:t>. 1 &amp; Apprenda K8S Training</a:t>
            </a:r>
          </a:p>
        </p:txBody>
      </p:sp>
    </p:spTree>
    <p:extLst>
      <p:ext uri="{BB962C8B-B14F-4D97-AF65-F5344CB8AC3E}">
        <p14:creationId xmlns:p14="http://schemas.microsoft.com/office/powerpoint/2010/main" val="242766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948470"/>
            <a:ext cx="9601200" cy="570035"/>
          </a:xfrm>
        </p:spPr>
        <p:txBody>
          <a:bodyPr/>
          <a:lstStyle/>
          <a:p>
            <a:r>
              <a:rPr lang="en-US" dirty="0"/>
              <a:t>Borg Lessons Learned</a:t>
            </a:r>
          </a:p>
        </p:txBody>
      </p:sp>
      <p:sp>
        <p:nvSpPr>
          <p:cNvPr id="3" name="Content Placeholder 2"/>
          <p:cNvSpPr>
            <a:spLocks noGrp="1"/>
          </p:cNvSpPr>
          <p:nvPr>
            <p:ph idx="1"/>
          </p:nvPr>
        </p:nvSpPr>
        <p:spPr>
          <a:xfrm>
            <a:off x="1295400" y="2407640"/>
            <a:ext cx="9601200" cy="3383560"/>
          </a:xfrm>
        </p:spPr>
        <p:txBody>
          <a:bodyPr>
            <a:normAutofit fontScale="77500" lnSpcReduction="20000"/>
          </a:bodyPr>
          <a:lstStyle/>
          <a:p>
            <a:pPr marL="0" lvl="0" indent="0">
              <a:lnSpc>
                <a:spcPct val="115000"/>
              </a:lnSpc>
              <a:spcBef>
                <a:spcPts val="0"/>
              </a:spcBef>
              <a:buClr>
                <a:srgbClr val="666666"/>
              </a:buClr>
              <a:buSzPct val="25000"/>
              <a:buNone/>
            </a:pPr>
            <a:r>
              <a:rPr lang="en-US" dirty="0">
                <a:solidFill>
                  <a:srgbClr val="222222"/>
                </a:solidFill>
                <a:latin typeface="Open Sans"/>
                <a:ea typeface="Open Sans"/>
                <a:cs typeface="Open Sans"/>
                <a:sym typeface="Open Sans"/>
              </a:rPr>
              <a:t>Some Borg features are cautionary tales, informing alternatives in Kubernetes...</a:t>
            </a:r>
          </a:p>
          <a:p>
            <a:pPr marL="0" indent="0">
              <a:buNone/>
            </a:pPr>
            <a:r>
              <a:rPr lang="en-US" b="1" dirty="0"/>
              <a:t>The Bad</a:t>
            </a:r>
          </a:p>
          <a:p>
            <a:r>
              <a:rPr lang="en-US" dirty="0"/>
              <a:t>One IP address per machine complicates things!</a:t>
            </a:r>
          </a:p>
          <a:p>
            <a:r>
              <a:rPr lang="en-US" dirty="0"/>
              <a:t>Borg tasks all use the single IP address of their host, and share host’s port space…</a:t>
            </a:r>
            <a:br>
              <a:rPr lang="en-US" dirty="0"/>
            </a:br>
            <a:r>
              <a:rPr lang="en-US" dirty="0"/>
              <a:t>Issues:</a:t>
            </a:r>
          </a:p>
          <a:p>
            <a:pPr lvl="1"/>
            <a:r>
              <a:rPr lang="en-US" dirty="0"/>
              <a:t>Borg must schedule ports as a resource;</a:t>
            </a:r>
          </a:p>
          <a:p>
            <a:pPr lvl="1"/>
            <a:r>
              <a:rPr lang="en-US" dirty="0"/>
              <a:t>tasks must pre-declare how many ports they need, and be willing to be told which ones to use when they start;</a:t>
            </a:r>
          </a:p>
          <a:p>
            <a:pPr lvl="1"/>
            <a:r>
              <a:rPr lang="en-US" dirty="0"/>
              <a:t>the </a:t>
            </a:r>
            <a:r>
              <a:rPr lang="en-US" dirty="0" err="1"/>
              <a:t>Borglet</a:t>
            </a:r>
            <a:r>
              <a:rPr lang="en-US" dirty="0"/>
              <a:t> must enforce port isolation; and the naming;</a:t>
            </a:r>
          </a:p>
          <a:p>
            <a:pPr lvl="1"/>
            <a:r>
              <a:rPr lang="en-US" dirty="0"/>
              <a:t>RPC systems must handle ports as well as IP addresses…</a:t>
            </a:r>
          </a:p>
          <a:p>
            <a:pPr marL="0" indent="0">
              <a:buNone/>
            </a:pPr>
            <a:r>
              <a:rPr lang="en-US" b="1" dirty="0"/>
              <a:t>Resulting Kubernetes Construct</a:t>
            </a:r>
          </a:p>
          <a:p>
            <a:pPr lvl="0"/>
            <a:r>
              <a:rPr lang="en-US" dirty="0">
                <a:solidFill>
                  <a:srgbClr val="222222"/>
                </a:solidFill>
                <a:latin typeface="Open Sans"/>
                <a:ea typeface="Open Sans"/>
                <a:cs typeface="Open Sans"/>
                <a:sym typeface="Open Sans"/>
              </a:rPr>
              <a:t>Unique, routable IP per Pod! Let the user choose ports; user friendly; no port mgmt.</a:t>
            </a:r>
          </a:p>
          <a:p>
            <a:endParaRPr lang="en-US" b="1" dirty="0"/>
          </a:p>
        </p:txBody>
      </p:sp>
      <p:sp>
        <p:nvSpPr>
          <p:cNvPr id="6" name="TextBox 5"/>
          <p:cNvSpPr txBox="1"/>
          <p:nvPr/>
        </p:nvSpPr>
        <p:spPr>
          <a:xfrm>
            <a:off x="552450" y="5916322"/>
            <a:ext cx="11026405" cy="230832"/>
          </a:xfrm>
          <a:prstGeom prst="rect">
            <a:avLst/>
          </a:prstGeom>
          <a:noFill/>
        </p:spPr>
        <p:txBody>
          <a:bodyPr wrap="square" rtlCol="0">
            <a:spAutoFit/>
          </a:bodyPr>
          <a:lstStyle/>
          <a:p>
            <a:r>
              <a:rPr lang="en-US" sz="900" i="1" dirty="0"/>
              <a:t>Sources: Borg, Omega, and Kubernetes Lessons learned from three container-management systems over a decade , Burns Et Al. ,System Evolution, ACM Queue Vol. 14, </a:t>
            </a:r>
            <a:r>
              <a:rPr lang="en-US" sz="900" i="1" dirty="0" err="1"/>
              <a:t>Iss</a:t>
            </a:r>
            <a:r>
              <a:rPr lang="en-US" sz="900" i="1" dirty="0"/>
              <a:t>. 1 &amp; Apprenda K8S Training</a:t>
            </a:r>
          </a:p>
        </p:txBody>
      </p:sp>
    </p:spTree>
    <p:extLst>
      <p:ext uri="{BB962C8B-B14F-4D97-AF65-F5344CB8AC3E}">
        <p14:creationId xmlns:p14="http://schemas.microsoft.com/office/powerpoint/2010/main" val="189420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889747"/>
            <a:ext cx="9601200" cy="570035"/>
          </a:xfrm>
        </p:spPr>
        <p:txBody>
          <a:bodyPr/>
          <a:lstStyle/>
          <a:p>
            <a:r>
              <a:rPr lang="en-US" dirty="0"/>
              <a:t>Borg Lessons Learned</a:t>
            </a:r>
          </a:p>
        </p:txBody>
      </p:sp>
      <p:sp>
        <p:nvSpPr>
          <p:cNvPr id="3" name="Content Placeholder 2"/>
          <p:cNvSpPr>
            <a:spLocks noGrp="1"/>
          </p:cNvSpPr>
          <p:nvPr>
            <p:ph idx="1"/>
          </p:nvPr>
        </p:nvSpPr>
        <p:spPr>
          <a:xfrm>
            <a:off x="1295400" y="2323750"/>
            <a:ext cx="9601200" cy="3467450"/>
          </a:xfrm>
        </p:spPr>
        <p:txBody>
          <a:bodyPr>
            <a:normAutofit/>
          </a:bodyPr>
          <a:lstStyle/>
          <a:p>
            <a:pPr marL="0" lvl="0" indent="0">
              <a:lnSpc>
                <a:spcPct val="115000"/>
              </a:lnSpc>
              <a:spcBef>
                <a:spcPts val="0"/>
              </a:spcBef>
              <a:buClr>
                <a:srgbClr val="666666"/>
              </a:buClr>
              <a:buSzPct val="25000"/>
              <a:buNone/>
            </a:pPr>
            <a:r>
              <a:rPr lang="en-US" dirty="0">
                <a:solidFill>
                  <a:srgbClr val="222222"/>
                </a:solidFill>
                <a:latin typeface="Open Sans"/>
                <a:ea typeface="Open Sans"/>
                <a:cs typeface="Open Sans"/>
                <a:sym typeface="Open Sans"/>
              </a:rPr>
              <a:t>Some Borg features have stood the test of time!</a:t>
            </a:r>
          </a:p>
          <a:p>
            <a:pPr marL="0" indent="0">
              <a:buNone/>
            </a:pPr>
            <a:r>
              <a:rPr lang="en-US" b="1" dirty="0"/>
              <a:t>The Good</a:t>
            </a:r>
          </a:p>
          <a:p>
            <a:r>
              <a:rPr lang="en-US" dirty="0" err="1"/>
              <a:t>Allocs</a:t>
            </a:r>
            <a:r>
              <a:rPr lang="en-US" dirty="0"/>
              <a:t> are useful!</a:t>
            </a:r>
          </a:p>
          <a:p>
            <a:r>
              <a:rPr lang="en-US" dirty="0"/>
              <a:t>A Borg </a:t>
            </a:r>
            <a:r>
              <a:rPr lang="en-US" dirty="0" err="1"/>
              <a:t>alloc</a:t>
            </a:r>
            <a:r>
              <a:rPr lang="en-US" dirty="0"/>
              <a:t>  (short for allocation) is a reserved set of resources on a machine in which one or more tasks can be run.</a:t>
            </a:r>
          </a:p>
          <a:p>
            <a:r>
              <a:rPr lang="en-US" dirty="0"/>
              <a:t>Enables helper services / co-scheduled tasks (containers).</a:t>
            </a:r>
          </a:p>
          <a:p>
            <a:pPr marL="0" indent="0">
              <a:buNone/>
            </a:pPr>
            <a:r>
              <a:rPr lang="en-US" b="1" dirty="0"/>
              <a:t>Resulting Kubernetes Construct</a:t>
            </a:r>
          </a:p>
          <a:p>
            <a:pPr lvl="0"/>
            <a:r>
              <a:rPr lang="en-US" dirty="0">
                <a:solidFill>
                  <a:srgbClr val="222222"/>
                </a:solidFill>
                <a:latin typeface="Open Sans"/>
                <a:ea typeface="Open Sans"/>
                <a:cs typeface="Open Sans"/>
                <a:sym typeface="Open Sans"/>
              </a:rPr>
              <a:t>The K8s equivalent for </a:t>
            </a:r>
            <a:r>
              <a:rPr lang="en-US" dirty="0" err="1">
                <a:solidFill>
                  <a:srgbClr val="222222"/>
                </a:solidFill>
                <a:latin typeface="Open Sans"/>
                <a:ea typeface="Open Sans"/>
                <a:cs typeface="Open Sans"/>
                <a:sym typeface="Open Sans"/>
              </a:rPr>
              <a:t>allocs</a:t>
            </a:r>
            <a:r>
              <a:rPr lang="en-US" dirty="0">
                <a:solidFill>
                  <a:srgbClr val="222222"/>
                </a:solidFill>
                <a:latin typeface="Open Sans"/>
                <a:ea typeface="Open Sans"/>
                <a:cs typeface="Open Sans"/>
                <a:sym typeface="Open Sans"/>
              </a:rPr>
              <a:t> are Pods!</a:t>
            </a:r>
          </a:p>
          <a:p>
            <a:endParaRPr lang="en-US" b="1" dirty="0"/>
          </a:p>
        </p:txBody>
      </p:sp>
      <p:sp>
        <p:nvSpPr>
          <p:cNvPr id="5" name="TextBox 4"/>
          <p:cNvSpPr txBox="1"/>
          <p:nvPr/>
        </p:nvSpPr>
        <p:spPr>
          <a:xfrm>
            <a:off x="552450" y="5916322"/>
            <a:ext cx="11026405" cy="230832"/>
          </a:xfrm>
          <a:prstGeom prst="rect">
            <a:avLst/>
          </a:prstGeom>
          <a:noFill/>
        </p:spPr>
        <p:txBody>
          <a:bodyPr wrap="square" rtlCol="0">
            <a:spAutoFit/>
          </a:bodyPr>
          <a:lstStyle/>
          <a:p>
            <a:r>
              <a:rPr lang="en-US" sz="900" i="1" dirty="0"/>
              <a:t>Sources: Borg, Omega, and Kubernetes Lessons learned from three container-management systems over a decade , Burns Et Al. ,System Evolution, ACM Queue Vol. 14, </a:t>
            </a:r>
            <a:r>
              <a:rPr lang="en-US" sz="900" i="1" dirty="0" err="1"/>
              <a:t>Iss</a:t>
            </a:r>
            <a:r>
              <a:rPr lang="en-US" sz="900" i="1" dirty="0"/>
              <a:t>. 1 &amp; Apprenda K8S Training</a:t>
            </a:r>
          </a:p>
        </p:txBody>
      </p:sp>
    </p:spTree>
    <p:extLst>
      <p:ext uri="{BB962C8B-B14F-4D97-AF65-F5344CB8AC3E}">
        <p14:creationId xmlns:p14="http://schemas.microsoft.com/office/powerpoint/2010/main" val="33932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914914"/>
            <a:ext cx="9601200" cy="570035"/>
          </a:xfrm>
        </p:spPr>
        <p:txBody>
          <a:bodyPr/>
          <a:lstStyle/>
          <a:p>
            <a:r>
              <a:rPr lang="en-US" dirty="0"/>
              <a:t>Borg Lessons Learned</a:t>
            </a:r>
          </a:p>
        </p:txBody>
      </p:sp>
      <p:sp>
        <p:nvSpPr>
          <p:cNvPr id="3" name="Content Placeholder 2"/>
          <p:cNvSpPr>
            <a:spLocks noGrp="1"/>
          </p:cNvSpPr>
          <p:nvPr>
            <p:ph idx="1"/>
          </p:nvPr>
        </p:nvSpPr>
        <p:spPr>
          <a:xfrm>
            <a:off x="1295400" y="2357306"/>
            <a:ext cx="9601200" cy="3433894"/>
          </a:xfrm>
        </p:spPr>
        <p:txBody>
          <a:bodyPr>
            <a:normAutofit/>
          </a:bodyPr>
          <a:lstStyle/>
          <a:p>
            <a:pPr marL="0" lvl="0" indent="0">
              <a:lnSpc>
                <a:spcPct val="115000"/>
              </a:lnSpc>
              <a:spcBef>
                <a:spcPts val="0"/>
              </a:spcBef>
              <a:buClr>
                <a:srgbClr val="666666"/>
              </a:buClr>
              <a:buSzPct val="25000"/>
              <a:buNone/>
            </a:pPr>
            <a:r>
              <a:rPr lang="en-US" dirty="0">
                <a:solidFill>
                  <a:srgbClr val="222222"/>
                </a:solidFill>
                <a:latin typeface="Open Sans"/>
                <a:ea typeface="Open Sans"/>
                <a:cs typeface="Open Sans"/>
                <a:sym typeface="Open Sans"/>
              </a:rPr>
              <a:t>Some Borg features have stood the test of time!</a:t>
            </a:r>
          </a:p>
          <a:p>
            <a:pPr marL="0" indent="0">
              <a:buNone/>
            </a:pPr>
            <a:r>
              <a:rPr lang="en-US" b="1" dirty="0"/>
              <a:t>The Good</a:t>
            </a:r>
          </a:p>
          <a:p>
            <a:r>
              <a:rPr lang="en-US" dirty="0"/>
              <a:t>Cluster management is more than task management...</a:t>
            </a:r>
          </a:p>
          <a:p>
            <a:r>
              <a:rPr lang="en-US" dirty="0"/>
              <a:t>Applications that run on Borg benefit from many other cluster services, including naming and load balancing.</a:t>
            </a:r>
          </a:p>
          <a:p>
            <a:pPr marL="0" indent="0">
              <a:buNone/>
            </a:pPr>
            <a:r>
              <a:rPr lang="en-US" b="1" dirty="0"/>
              <a:t>Resulting Kubernetes Construct</a:t>
            </a:r>
          </a:p>
          <a:p>
            <a:pPr lvl="0"/>
            <a:r>
              <a:rPr lang="en-US" dirty="0">
                <a:solidFill>
                  <a:srgbClr val="222222"/>
                </a:solidFill>
                <a:latin typeface="Open Sans"/>
                <a:ea typeface="Open Sans"/>
                <a:cs typeface="Open Sans"/>
                <a:sym typeface="Open Sans"/>
              </a:rPr>
              <a:t>Services! Inter/cross-cluster VIPs that dynamically attach to Pods based on Label Selectors.</a:t>
            </a:r>
          </a:p>
          <a:p>
            <a:endParaRPr lang="en-US" b="1" dirty="0"/>
          </a:p>
        </p:txBody>
      </p:sp>
      <p:sp>
        <p:nvSpPr>
          <p:cNvPr id="5" name="TextBox 4"/>
          <p:cNvSpPr txBox="1"/>
          <p:nvPr/>
        </p:nvSpPr>
        <p:spPr>
          <a:xfrm>
            <a:off x="552450" y="5916322"/>
            <a:ext cx="11026405" cy="230832"/>
          </a:xfrm>
          <a:prstGeom prst="rect">
            <a:avLst/>
          </a:prstGeom>
          <a:noFill/>
        </p:spPr>
        <p:txBody>
          <a:bodyPr wrap="square" rtlCol="0">
            <a:spAutoFit/>
          </a:bodyPr>
          <a:lstStyle/>
          <a:p>
            <a:r>
              <a:rPr lang="en-US" sz="900" i="1" dirty="0"/>
              <a:t>Sources: Borg, Omega, and Kubernetes Lessons learned from three container-management systems over a decade , Burns Et Al. ,System Evolution, ACM Queue Vol. 14, </a:t>
            </a:r>
            <a:r>
              <a:rPr lang="en-US" sz="900" i="1" dirty="0" err="1"/>
              <a:t>Iss</a:t>
            </a:r>
            <a:r>
              <a:rPr lang="en-US" sz="900" i="1" dirty="0"/>
              <a:t>. 1 &amp; Apprenda K8S Training</a:t>
            </a:r>
          </a:p>
        </p:txBody>
      </p:sp>
    </p:spTree>
    <p:extLst>
      <p:ext uri="{BB962C8B-B14F-4D97-AF65-F5344CB8AC3E}">
        <p14:creationId xmlns:p14="http://schemas.microsoft.com/office/powerpoint/2010/main" val="27124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965248"/>
            <a:ext cx="9601200" cy="570035"/>
          </a:xfrm>
        </p:spPr>
        <p:txBody>
          <a:bodyPr/>
          <a:lstStyle/>
          <a:p>
            <a:r>
              <a:rPr lang="en-US" dirty="0"/>
              <a:t>Borg Lessons Learned</a:t>
            </a:r>
          </a:p>
        </p:txBody>
      </p:sp>
      <p:sp>
        <p:nvSpPr>
          <p:cNvPr id="3" name="Content Placeholder 2"/>
          <p:cNvSpPr>
            <a:spLocks noGrp="1"/>
          </p:cNvSpPr>
          <p:nvPr>
            <p:ph idx="1"/>
          </p:nvPr>
        </p:nvSpPr>
        <p:spPr>
          <a:xfrm>
            <a:off x="1295400" y="2332139"/>
            <a:ext cx="9601200" cy="3459061"/>
          </a:xfrm>
        </p:spPr>
        <p:txBody>
          <a:bodyPr>
            <a:normAutofit lnSpcReduction="10000"/>
          </a:bodyPr>
          <a:lstStyle/>
          <a:p>
            <a:pPr marL="0" lvl="0" indent="0">
              <a:lnSpc>
                <a:spcPct val="115000"/>
              </a:lnSpc>
              <a:spcBef>
                <a:spcPts val="0"/>
              </a:spcBef>
              <a:buClr>
                <a:srgbClr val="666666"/>
              </a:buClr>
              <a:buSzPct val="25000"/>
              <a:buNone/>
            </a:pPr>
            <a:r>
              <a:rPr lang="en-US" dirty="0">
                <a:solidFill>
                  <a:srgbClr val="222222"/>
                </a:solidFill>
                <a:latin typeface="Open Sans"/>
                <a:ea typeface="Open Sans"/>
                <a:cs typeface="Open Sans"/>
                <a:sym typeface="Open Sans"/>
              </a:rPr>
              <a:t>Some Borg features have stood the test of time!</a:t>
            </a:r>
          </a:p>
          <a:p>
            <a:pPr marL="0" indent="0">
              <a:buNone/>
            </a:pPr>
            <a:r>
              <a:rPr lang="en-US" b="1" dirty="0"/>
              <a:t>The Good</a:t>
            </a:r>
          </a:p>
          <a:p>
            <a:r>
              <a:rPr lang="en-US" dirty="0"/>
              <a:t>Introspection is vital.</a:t>
            </a:r>
          </a:p>
          <a:p>
            <a:r>
              <a:rPr lang="en-US" dirty="0"/>
              <a:t>Borg surfaces debugging information to all users rather than hiding it: Borg has thousands of users, so “self-help” has to be the first step in debugging.</a:t>
            </a:r>
          </a:p>
          <a:p>
            <a:r>
              <a:rPr lang="en-US" dirty="0"/>
              <a:t>Several levels of UI and debugging tools are available so users can quickly identify anomalous events related to their jobs, and then drill down to detailed event and error logs from their applications and the infrastructure itself.</a:t>
            </a:r>
          </a:p>
          <a:p>
            <a:pPr marL="0" indent="0">
              <a:buNone/>
            </a:pPr>
            <a:r>
              <a:rPr lang="en-US" b="1" dirty="0"/>
              <a:t>Resulting Kubernetes Construct</a:t>
            </a:r>
          </a:p>
          <a:p>
            <a:pPr lvl="0"/>
            <a:r>
              <a:rPr lang="en-US" dirty="0">
                <a:solidFill>
                  <a:srgbClr val="222222"/>
                </a:solidFill>
                <a:latin typeface="Open Sans"/>
                <a:ea typeface="Open Sans"/>
                <a:cs typeface="Open Sans"/>
                <a:sym typeface="Open Sans"/>
              </a:rPr>
              <a:t>Many introspection techniques such as </a:t>
            </a:r>
            <a:r>
              <a:rPr lang="en-US" dirty="0" err="1">
                <a:solidFill>
                  <a:srgbClr val="222222"/>
                </a:solidFill>
                <a:latin typeface="Open Sans"/>
                <a:ea typeface="Open Sans"/>
                <a:cs typeface="Open Sans"/>
                <a:sym typeface="Open Sans"/>
              </a:rPr>
              <a:t>cAdvisor</a:t>
            </a:r>
            <a:r>
              <a:rPr lang="en-US" dirty="0">
                <a:solidFill>
                  <a:srgbClr val="222222"/>
                </a:solidFill>
                <a:latin typeface="Open Sans"/>
                <a:ea typeface="Open Sans"/>
                <a:cs typeface="Open Sans"/>
                <a:sym typeface="Open Sans"/>
              </a:rPr>
              <a:t> / </a:t>
            </a:r>
            <a:r>
              <a:rPr lang="en-US" dirty="0" err="1">
                <a:solidFill>
                  <a:srgbClr val="222222"/>
                </a:solidFill>
                <a:latin typeface="Open Sans"/>
                <a:ea typeface="Open Sans"/>
                <a:cs typeface="Open Sans"/>
                <a:sym typeface="Open Sans"/>
              </a:rPr>
              <a:t>Fluentd</a:t>
            </a:r>
            <a:r>
              <a:rPr lang="en-US" dirty="0">
                <a:solidFill>
                  <a:srgbClr val="222222"/>
                </a:solidFill>
                <a:latin typeface="Open Sans"/>
                <a:ea typeface="Open Sans"/>
                <a:cs typeface="Open Sans"/>
                <a:sym typeface="Open Sans"/>
              </a:rPr>
              <a:t> / </a:t>
            </a:r>
            <a:r>
              <a:rPr lang="en-US" dirty="0" err="1">
                <a:solidFill>
                  <a:srgbClr val="222222"/>
                </a:solidFill>
                <a:latin typeface="Open Sans"/>
                <a:ea typeface="Open Sans"/>
                <a:cs typeface="Open Sans"/>
                <a:sym typeface="Open Sans"/>
              </a:rPr>
              <a:t>ElasticSearch</a:t>
            </a:r>
            <a:endParaRPr lang="en-US" dirty="0">
              <a:solidFill>
                <a:srgbClr val="222222"/>
              </a:solidFill>
              <a:latin typeface="Open Sans"/>
              <a:ea typeface="Open Sans"/>
              <a:cs typeface="Open Sans"/>
              <a:sym typeface="Open Sans"/>
            </a:endParaRPr>
          </a:p>
          <a:p>
            <a:endParaRPr lang="en-US" b="1" dirty="0"/>
          </a:p>
        </p:txBody>
      </p:sp>
      <p:sp>
        <p:nvSpPr>
          <p:cNvPr id="5" name="TextBox 4"/>
          <p:cNvSpPr txBox="1"/>
          <p:nvPr/>
        </p:nvSpPr>
        <p:spPr>
          <a:xfrm>
            <a:off x="552450" y="5916322"/>
            <a:ext cx="11026405" cy="230832"/>
          </a:xfrm>
          <a:prstGeom prst="rect">
            <a:avLst/>
          </a:prstGeom>
          <a:noFill/>
        </p:spPr>
        <p:txBody>
          <a:bodyPr wrap="square" rtlCol="0">
            <a:spAutoFit/>
          </a:bodyPr>
          <a:lstStyle/>
          <a:p>
            <a:r>
              <a:rPr lang="en-US" sz="900" i="1" dirty="0"/>
              <a:t>Sources: Borg, Omega, and Kubernetes Lessons learned from three container-management systems over a decade , Burns Et Al. ,System Evolution, ACM Queue Vol. 14, </a:t>
            </a:r>
            <a:r>
              <a:rPr lang="en-US" sz="900" i="1" dirty="0" err="1"/>
              <a:t>Iss</a:t>
            </a:r>
            <a:r>
              <a:rPr lang="en-US" sz="900" i="1" dirty="0"/>
              <a:t>. 1 &amp; Apprenda K8S Training</a:t>
            </a:r>
          </a:p>
        </p:txBody>
      </p:sp>
    </p:spTree>
    <p:extLst>
      <p:ext uri="{BB962C8B-B14F-4D97-AF65-F5344CB8AC3E}">
        <p14:creationId xmlns:p14="http://schemas.microsoft.com/office/powerpoint/2010/main" val="353402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948469"/>
            <a:ext cx="9601200" cy="570035"/>
          </a:xfrm>
        </p:spPr>
        <p:txBody>
          <a:bodyPr/>
          <a:lstStyle/>
          <a:p>
            <a:r>
              <a:rPr lang="en-US" dirty="0"/>
              <a:t>We have containers.  Now What?</a:t>
            </a:r>
          </a:p>
        </p:txBody>
      </p:sp>
      <p:sp>
        <p:nvSpPr>
          <p:cNvPr id="3" name="Content Placeholder 2"/>
          <p:cNvSpPr>
            <a:spLocks noGrp="1"/>
          </p:cNvSpPr>
          <p:nvPr>
            <p:ph idx="1"/>
          </p:nvPr>
        </p:nvSpPr>
        <p:spPr>
          <a:xfrm>
            <a:off x="1295400" y="2382473"/>
            <a:ext cx="9601200" cy="3408727"/>
          </a:xfrm>
        </p:spPr>
        <p:txBody>
          <a:bodyPr>
            <a:normAutofit fontScale="92500" lnSpcReduction="10000"/>
          </a:bodyPr>
          <a:lstStyle/>
          <a:p>
            <a:pPr marL="0" lvl="0" indent="0">
              <a:lnSpc>
                <a:spcPct val="150000"/>
              </a:lnSpc>
              <a:spcBef>
                <a:spcPts val="0"/>
              </a:spcBef>
              <a:buClr>
                <a:srgbClr val="666666"/>
              </a:buClr>
              <a:buSzPct val="25000"/>
              <a:buNone/>
            </a:pPr>
            <a:r>
              <a:rPr lang="en-US" b="1" dirty="0">
                <a:solidFill>
                  <a:srgbClr val="222222"/>
                </a:solidFill>
                <a:latin typeface="Open Sans"/>
                <a:ea typeface="Open Sans"/>
                <a:cs typeface="Open Sans"/>
                <a:sym typeface="Open Sans"/>
              </a:rPr>
              <a:t>Isolation</a:t>
            </a:r>
            <a:r>
              <a:rPr lang="en-US" dirty="0">
                <a:solidFill>
                  <a:srgbClr val="222222"/>
                </a:solidFill>
                <a:latin typeface="Open Sans"/>
                <a:ea typeface="Open Sans"/>
                <a:cs typeface="Open Sans"/>
                <a:sym typeface="Open Sans"/>
              </a:rPr>
              <a:t>: Keep jobs from interfering with each other</a:t>
            </a:r>
          </a:p>
          <a:p>
            <a:pPr marL="0" lvl="0" indent="0">
              <a:lnSpc>
                <a:spcPct val="150000"/>
              </a:lnSpc>
              <a:spcBef>
                <a:spcPts val="0"/>
              </a:spcBef>
              <a:buClr>
                <a:srgbClr val="666666"/>
              </a:buClr>
              <a:buSzPct val="25000"/>
              <a:buNone/>
            </a:pPr>
            <a:r>
              <a:rPr lang="en-US" b="1" dirty="0">
                <a:solidFill>
                  <a:srgbClr val="222222"/>
                </a:solidFill>
                <a:latin typeface="Open Sans"/>
                <a:ea typeface="Open Sans"/>
                <a:cs typeface="Open Sans"/>
                <a:sym typeface="Open Sans"/>
              </a:rPr>
              <a:t>Scheduling</a:t>
            </a:r>
            <a:r>
              <a:rPr lang="en-US" dirty="0">
                <a:solidFill>
                  <a:srgbClr val="222222"/>
                </a:solidFill>
                <a:latin typeface="Open Sans"/>
                <a:ea typeface="Open Sans"/>
                <a:cs typeface="Open Sans"/>
                <a:sym typeface="Open Sans"/>
              </a:rPr>
              <a:t>: Where should my job be run?</a:t>
            </a:r>
          </a:p>
          <a:p>
            <a:pPr marL="0" lvl="0" indent="0">
              <a:lnSpc>
                <a:spcPct val="150000"/>
              </a:lnSpc>
              <a:spcBef>
                <a:spcPts val="0"/>
              </a:spcBef>
              <a:buClr>
                <a:srgbClr val="666666"/>
              </a:buClr>
              <a:buSzPct val="25000"/>
              <a:buNone/>
            </a:pPr>
            <a:r>
              <a:rPr lang="en-US" b="1" dirty="0">
                <a:solidFill>
                  <a:srgbClr val="222222"/>
                </a:solidFill>
                <a:latin typeface="Open Sans"/>
                <a:ea typeface="Open Sans"/>
                <a:cs typeface="Open Sans"/>
                <a:sym typeface="Open Sans"/>
              </a:rPr>
              <a:t>Lifecycle</a:t>
            </a:r>
            <a:r>
              <a:rPr lang="en-US" dirty="0">
                <a:solidFill>
                  <a:srgbClr val="222222"/>
                </a:solidFill>
                <a:latin typeface="Open Sans"/>
                <a:ea typeface="Open Sans"/>
                <a:cs typeface="Open Sans"/>
                <a:sym typeface="Open Sans"/>
              </a:rPr>
              <a:t>: Keep my job running</a:t>
            </a:r>
          </a:p>
          <a:p>
            <a:pPr marL="0" lvl="0" indent="0">
              <a:lnSpc>
                <a:spcPct val="150000"/>
              </a:lnSpc>
              <a:spcBef>
                <a:spcPts val="0"/>
              </a:spcBef>
              <a:buClr>
                <a:srgbClr val="666666"/>
              </a:buClr>
              <a:buSzPct val="25000"/>
              <a:buNone/>
            </a:pPr>
            <a:r>
              <a:rPr lang="en-US" b="1" dirty="0">
                <a:solidFill>
                  <a:srgbClr val="222222"/>
                </a:solidFill>
                <a:latin typeface="Open Sans"/>
                <a:ea typeface="Open Sans"/>
                <a:cs typeface="Open Sans"/>
                <a:sym typeface="Open Sans"/>
              </a:rPr>
              <a:t>Discovery</a:t>
            </a:r>
            <a:r>
              <a:rPr lang="en-US" dirty="0">
                <a:solidFill>
                  <a:srgbClr val="222222"/>
                </a:solidFill>
                <a:latin typeface="Open Sans"/>
                <a:ea typeface="Open Sans"/>
                <a:cs typeface="Open Sans"/>
                <a:sym typeface="Open Sans"/>
              </a:rPr>
              <a:t>: Where is my job now?</a:t>
            </a:r>
          </a:p>
          <a:p>
            <a:pPr marL="0" lvl="0" indent="0">
              <a:lnSpc>
                <a:spcPct val="150000"/>
              </a:lnSpc>
              <a:spcBef>
                <a:spcPts val="0"/>
              </a:spcBef>
              <a:buClr>
                <a:srgbClr val="666666"/>
              </a:buClr>
              <a:buSzPct val="25000"/>
              <a:buNone/>
            </a:pPr>
            <a:r>
              <a:rPr lang="en-US" b="1" dirty="0">
                <a:solidFill>
                  <a:srgbClr val="222222"/>
                </a:solidFill>
                <a:latin typeface="Open Sans"/>
                <a:ea typeface="Open Sans"/>
                <a:cs typeface="Open Sans"/>
                <a:sym typeface="Open Sans"/>
              </a:rPr>
              <a:t>Constituency</a:t>
            </a:r>
            <a:r>
              <a:rPr lang="en-US" dirty="0">
                <a:solidFill>
                  <a:srgbClr val="222222"/>
                </a:solidFill>
                <a:latin typeface="Open Sans"/>
                <a:ea typeface="Open Sans"/>
                <a:cs typeface="Open Sans"/>
                <a:sym typeface="Open Sans"/>
              </a:rPr>
              <a:t>: Who is part of my job?</a:t>
            </a:r>
          </a:p>
          <a:p>
            <a:pPr marL="0" lvl="0" indent="0">
              <a:lnSpc>
                <a:spcPct val="150000"/>
              </a:lnSpc>
              <a:spcBef>
                <a:spcPts val="0"/>
              </a:spcBef>
              <a:buClr>
                <a:srgbClr val="666666"/>
              </a:buClr>
              <a:buSzPct val="25000"/>
              <a:buNone/>
            </a:pPr>
            <a:r>
              <a:rPr lang="en-US" b="1" dirty="0">
                <a:solidFill>
                  <a:srgbClr val="222222"/>
                </a:solidFill>
                <a:latin typeface="Open Sans"/>
                <a:ea typeface="Open Sans"/>
                <a:cs typeface="Open Sans"/>
                <a:sym typeface="Open Sans"/>
              </a:rPr>
              <a:t>Scale-up</a:t>
            </a:r>
            <a:r>
              <a:rPr lang="en-US" dirty="0">
                <a:solidFill>
                  <a:srgbClr val="222222"/>
                </a:solidFill>
                <a:latin typeface="Open Sans"/>
                <a:ea typeface="Open Sans"/>
                <a:cs typeface="Open Sans"/>
                <a:sym typeface="Open Sans"/>
              </a:rPr>
              <a:t>: Making my jobs bigger or smaller</a:t>
            </a:r>
          </a:p>
          <a:p>
            <a:pPr marL="0" lvl="0" indent="0">
              <a:lnSpc>
                <a:spcPct val="150000"/>
              </a:lnSpc>
              <a:spcBef>
                <a:spcPts val="0"/>
              </a:spcBef>
              <a:buClr>
                <a:srgbClr val="666666"/>
              </a:buClr>
              <a:buSzPct val="25000"/>
              <a:buNone/>
            </a:pPr>
            <a:r>
              <a:rPr lang="en-US" b="1" dirty="0" err="1">
                <a:solidFill>
                  <a:srgbClr val="222222"/>
                </a:solidFill>
                <a:latin typeface="Open Sans"/>
                <a:ea typeface="Open Sans"/>
                <a:cs typeface="Open Sans"/>
                <a:sym typeface="Open Sans"/>
              </a:rPr>
              <a:t>Auth</a:t>
            </a:r>
            <a:r>
              <a:rPr lang="en-US" b="1" dirty="0">
                <a:solidFill>
                  <a:srgbClr val="222222"/>
                </a:solidFill>
                <a:latin typeface="Open Sans"/>
                <a:ea typeface="Open Sans"/>
                <a:cs typeface="Open Sans"/>
                <a:sym typeface="Open Sans"/>
              </a:rPr>
              <a:t>{</a:t>
            </a:r>
            <a:r>
              <a:rPr lang="en-US" b="1" dirty="0" err="1">
                <a:solidFill>
                  <a:srgbClr val="222222"/>
                </a:solidFill>
                <a:latin typeface="Open Sans"/>
                <a:ea typeface="Open Sans"/>
                <a:cs typeface="Open Sans"/>
                <a:sym typeface="Open Sans"/>
              </a:rPr>
              <a:t>n,z</a:t>
            </a:r>
            <a:r>
              <a:rPr lang="en-US" b="1" dirty="0">
                <a:solidFill>
                  <a:srgbClr val="222222"/>
                </a:solidFill>
                <a:latin typeface="Open Sans"/>
                <a:ea typeface="Open Sans"/>
                <a:cs typeface="Open Sans"/>
                <a:sym typeface="Open Sans"/>
              </a:rPr>
              <a:t>}</a:t>
            </a:r>
            <a:r>
              <a:rPr lang="en-US" dirty="0">
                <a:solidFill>
                  <a:srgbClr val="222222"/>
                </a:solidFill>
                <a:latin typeface="Open Sans"/>
                <a:ea typeface="Open Sans"/>
                <a:cs typeface="Open Sans"/>
                <a:sym typeface="Open Sans"/>
              </a:rPr>
              <a:t>: Who can do things to my job?</a:t>
            </a:r>
          </a:p>
          <a:p>
            <a:pPr marL="0" lvl="0" indent="0">
              <a:lnSpc>
                <a:spcPct val="150000"/>
              </a:lnSpc>
              <a:spcBef>
                <a:spcPts val="0"/>
              </a:spcBef>
              <a:buClr>
                <a:srgbClr val="666666"/>
              </a:buClr>
              <a:buSzPct val="25000"/>
              <a:buNone/>
            </a:pPr>
            <a:r>
              <a:rPr lang="en-US" b="1" dirty="0">
                <a:solidFill>
                  <a:srgbClr val="222222"/>
                </a:solidFill>
                <a:latin typeface="Open Sans"/>
                <a:ea typeface="Open Sans"/>
                <a:cs typeface="Open Sans"/>
                <a:sym typeface="Open Sans"/>
              </a:rPr>
              <a:t>Monitoring</a:t>
            </a:r>
            <a:r>
              <a:rPr lang="en-US" dirty="0">
                <a:solidFill>
                  <a:srgbClr val="222222"/>
                </a:solidFill>
                <a:latin typeface="Open Sans"/>
                <a:ea typeface="Open Sans"/>
                <a:cs typeface="Open Sans"/>
                <a:sym typeface="Open Sans"/>
              </a:rPr>
              <a:t>: What’s happening with my job?</a:t>
            </a:r>
          </a:p>
          <a:p>
            <a:pPr marL="0" lvl="0" indent="0">
              <a:lnSpc>
                <a:spcPct val="150000"/>
              </a:lnSpc>
              <a:spcBef>
                <a:spcPts val="0"/>
              </a:spcBef>
              <a:buClr>
                <a:srgbClr val="666666"/>
              </a:buClr>
              <a:buSzPct val="25000"/>
              <a:buNone/>
            </a:pPr>
            <a:r>
              <a:rPr lang="en-US" b="1" dirty="0">
                <a:solidFill>
                  <a:srgbClr val="222222"/>
                </a:solidFill>
                <a:latin typeface="Open Sans"/>
                <a:ea typeface="Open Sans"/>
                <a:cs typeface="Open Sans"/>
                <a:sym typeface="Open Sans"/>
              </a:rPr>
              <a:t>Health</a:t>
            </a:r>
            <a:r>
              <a:rPr lang="en-US" dirty="0">
                <a:solidFill>
                  <a:srgbClr val="222222"/>
                </a:solidFill>
                <a:latin typeface="Open Sans"/>
                <a:ea typeface="Open Sans"/>
                <a:cs typeface="Open Sans"/>
                <a:sym typeface="Open Sans"/>
              </a:rPr>
              <a:t>: How is my job feeling? </a:t>
            </a:r>
          </a:p>
        </p:txBody>
      </p:sp>
    </p:spTree>
    <p:extLst>
      <p:ext uri="{BB962C8B-B14F-4D97-AF65-F5344CB8AC3E}">
        <p14:creationId xmlns:p14="http://schemas.microsoft.com/office/powerpoint/2010/main" val="87605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2451" y="2332138"/>
            <a:ext cx="6000749" cy="3424691"/>
          </a:xfrm>
        </p:spPr>
        <p:txBody>
          <a:bodyPr>
            <a:normAutofit fontScale="77500" lnSpcReduction="20000"/>
          </a:bodyPr>
          <a:lstStyle/>
          <a:p>
            <a:pPr lvl="0"/>
            <a:r>
              <a:rPr lang="en-US" dirty="0"/>
              <a:t>Greek for “Helmsman”; also the root of the word “Governor”</a:t>
            </a:r>
          </a:p>
          <a:p>
            <a:pPr lvl="0"/>
            <a:r>
              <a:rPr lang="en-US" dirty="0">
                <a:sym typeface="Calibri"/>
              </a:rPr>
              <a:t>Google’s 3</a:t>
            </a:r>
            <a:r>
              <a:rPr lang="en-US" baseline="30000" dirty="0">
                <a:sym typeface="Calibri"/>
              </a:rPr>
              <a:t>rd</a:t>
            </a:r>
            <a:r>
              <a:rPr lang="en-US" dirty="0">
                <a:sym typeface="Calibri"/>
              </a:rPr>
              <a:t> Container Platform (Borg, Omega)</a:t>
            </a:r>
          </a:p>
          <a:p>
            <a:pPr lvl="0"/>
            <a:r>
              <a:rPr lang="en-US" dirty="0">
                <a:sym typeface="Calibri"/>
              </a:rPr>
              <a:t>Set of </a:t>
            </a:r>
            <a:r>
              <a:rPr lang="en-US" dirty="0" err="1">
                <a:sym typeface="Calibri"/>
              </a:rPr>
              <a:t>compossable</a:t>
            </a:r>
            <a:r>
              <a:rPr lang="en-US" dirty="0">
                <a:sym typeface="Calibri"/>
              </a:rPr>
              <a:t> building blocks</a:t>
            </a:r>
            <a:endParaRPr lang="en-US" dirty="0"/>
          </a:p>
          <a:p>
            <a:r>
              <a:rPr lang="en-US" dirty="0"/>
              <a:t>Container orchestrator </a:t>
            </a:r>
          </a:p>
          <a:p>
            <a:r>
              <a:rPr lang="en-US" dirty="0"/>
              <a:t>Runs Docker / </a:t>
            </a:r>
            <a:r>
              <a:rPr lang="en-US" dirty="0" err="1"/>
              <a:t>Rkt</a:t>
            </a:r>
            <a:r>
              <a:rPr lang="en-US" dirty="0"/>
              <a:t>  / Linux containers / Windows Containers</a:t>
            </a:r>
          </a:p>
          <a:p>
            <a:r>
              <a:rPr lang="en-US" dirty="0"/>
              <a:t>Supports multiple cloud and bare-metal environments</a:t>
            </a:r>
          </a:p>
          <a:p>
            <a:r>
              <a:rPr lang="en-US" dirty="0">
                <a:sym typeface="Calibri"/>
              </a:rPr>
              <a:t>Built on lessons learned from Borg and Omega</a:t>
            </a:r>
          </a:p>
          <a:p>
            <a:r>
              <a:rPr lang="en-US" dirty="0"/>
              <a:t>Written in Go </a:t>
            </a:r>
          </a:p>
          <a:p>
            <a:pPr marL="45720" indent="0">
              <a:buNone/>
            </a:pPr>
            <a:br>
              <a:rPr lang="en-US" dirty="0"/>
            </a:br>
            <a:r>
              <a:rPr lang="en-US" dirty="0"/>
              <a:t>Manage applications, not machines</a:t>
            </a:r>
          </a:p>
          <a:p>
            <a:pPr marL="0" lvl="0" indent="0">
              <a:buNone/>
            </a:pPr>
            <a:r>
              <a:rPr lang="en-US" dirty="0"/>
              <a:t>*Kubernetes Currently in Alpha see SIG-Windows</a:t>
            </a:r>
          </a:p>
          <a:p>
            <a:endParaRPr lang="en-US" dirty="0"/>
          </a:p>
        </p:txBody>
      </p:sp>
      <p:sp>
        <p:nvSpPr>
          <p:cNvPr id="2" name="Title 1"/>
          <p:cNvSpPr>
            <a:spLocks noGrp="1"/>
          </p:cNvSpPr>
          <p:nvPr>
            <p:ph type="title"/>
          </p:nvPr>
        </p:nvSpPr>
        <p:spPr>
          <a:xfrm>
            <a:off x="552451" y="861237"/>
            <a:ext cx="10344149" cy="534372"/>
          </a:xfrm>
        </p:spPr>
        <p:txBody>
          <a:bodyPr/>
          <a:lstStyle/>
          <a:p>
            <a:r>
              <a:rPr lang="en-US" dirty="0"/>
              <a:t>Evolution: Kubernetes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2796" y="861237"/>
            <a:ext cx="4369518" cy="4239646"/>
          </a:xfrm>
          <a:prstGeom prst="rect">
            <a:avLst/>
          </a:prstGeom>
        </p:spPr>
      </p:pic>
    </p:spTree>
    <p:extLst>
      <p:ext uri="{BB962C8B-B14F-4D97-AF65-F5344CB8AC3E}">
        <p14:creationId xmlns:p14="http://schemas.microsoft.com/office/powerpoint/2010/main" val="382219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42950" y="-1524000"/>
            <a:ext cx="10706100" cy="9906000"/>
          </a:xfrm>
          <a:prstGeom prst="rect">
            <a:avLst/>
          </a:prstGeom>
        </p:spPr>
      </p:pic>
    </p:spTree>
    <p:extLst>
      <p:ext uri="{BB962C8B-B14F-4D97-AF65-F5344CB8AC3E}">
        <p14:creationId xmlns:p14="http://schemas.microsoft.com/office/powerpoint/2010/main" val="232176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Brief History of Containers</a:t>
            </a:r>
          </a:p>
        </p:txBody>
      </p:sp>
      <p:sp>
        <p:nvSpPr>
          <p:cNvPr id="7" name="Content Placeholder 6"/>
          <p:cNvSpPr>
            <a:spLocks noGrp="1"/>
          </p:cNvSpPr>
          <p:nvPr>
            <p:ph idx="1"/>
          </p:nvPr>
        </p:nvSpPr>
        <p:spPr/>
        <p:txBody>
          <a:bodyPr>
            <a:normAutofit/>
          </a:bodyPr>
          <a:lstStyle/>
          <a:p>
            <a:r>
              <a:rPr lang="en-US" dirty="0"/>
              <a:t>Let Me Contain That For You (LMCTFY) Open-Source version of Google's container stack, providing Linux application containers. </a:t>
            </a:r>
          </a:p>
          <a:p>
            <a:r>
              <a:rPr lang="en-US" dirty="0"/>
              <a:t>Applications can be made “container aware,” creating and managing their own </a:t>
            </a:r>
            <a:r>
              <a:rPr lang="en-US" dirty="0" err="1"/>
              <a:t>subcontainers</a:t>
            </a:r>
            <a:r>
              <a:rPr lang="en-US" dirty="0"/>
              <a:t>. </a:t>
            </a:r>
          </a:p>
          <a:p>
            <a:r>
              <a:rPr lang="en-US" dirty="0"/>
              <a:t>Active deployment in LMCTFY stopped in 2015 after Google started contributing core LMCTFY concepts to </a:t>
            </a:r>
            <a:r>
              <a:rPr lang="en-US" dirty="0" err="1"/>
              <a:t>libcontainer</a:t>
            </a:r>
            <a:r>
              <a:rPr lang="en-US" dirty="0"/>
              <a:t>.</a:t>
            </a:r>
          </a:p>
          <a:p>
            <a:r>
              <a:rPr lang="en-US" dirty="0"/>
              <a:t>Which is now part of the Open Container Foundation.</a:t>
            </a:r>
          </a:p>
        </p:txBody>
      </p:sp>
      <p:sp>
        <p:nvSpPr>
          <p:cNvPr id="8" name="Text Placeholder 7"/>
          <p:cNvSpPr>
            <a:spLocks noGrp="1"/>
          </p:cNvSpPr>
          <p:nvPr>
            <p:ph type="body" sz="half" idx="2"/>
          </p:nvPr>
        </p:nvSpPr>
        <p:spPr/>
        <p:txBody>
          <a:bodyPr/>
          <a:lstStyle/>
          <a:p>
            <a:r>
              <a:rPr lang="en-US" dirty="0"/>
              <a:t>2013: LMCTFY</a:t>
            </a:r>
          </a:p>
        </p:txBody>
      </p:sp>
      <p:sp>
        <p:nvSpPr>
          <p:cNvPr id="6" name="TextBox 5"/>
          <p:cNvSpPr txBox="1"/>
          <p:nvPr/>
        </p:nvSpPr>
        <p:spPr>
          <a:xfrm>
            <a:off x="0" y="6383215"/>
            <a:ext cx="12191999" cy="284693"/>
          </a:xfrm>
          <a:prstGeom prst="rect">
            <a:avLst/>
          </a:prstGeom>
          <a:noFill/>
        </p:spPr>
        <p:txBody>
          <a:bodyPr wrap="square" rtlCol="0">
            <a:spAutoFit/>
          </a:bodyPr>
          <a:lstStyle/>
          <a:p>
            <a:pPr algn="ctr"/>
            <a:r>
              <a:rPr lang="en-US" sz="1250" dirty="0"/>
              <a:t>A Brief History of Containers: From 1970s </a:t>
            </a:r>
            <a:r>
              <a:rPr lang="en-US" sz="1250" dirty="0" err="1"/>
              <a:t>chroot</a:t>
            </a:r>
            <a:r>
              <a:rPr lang="en-US" sz="1250" dirty="0"/>
              <a:t> to Docker 2016 - http://blog.aquasec.com/a-brief-history-of-containers-from-1970s-chroot-to-docker-2016</a:t>
            </a:r>
          </a:p>
        </p:txBody>
      </p:sp>
    </p:spTree>
    <p:extLst>
      <p:ext uri="{BB962C8B-B14F-4D97-AF65-F5344CB8AC3E}">
        <p14:creationId xmlns:p14="http://schemas.microsoft.com/office/powerpoint/2010/main" val="32287146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a:t>
            </a:r>
          </a:p>
        </p:txBody>
      </p:sp>
      <p:sp>
        <p:nvSpPr>
          <p:cNvPr id="3" name="Content Placeholder 2"/>
          <p:cNvSpPr>
            <a:spLocks noGrp="1"/>
          </p:cNvSpPr>
          <p:nvPr>
            <p:ph idx="1"/>
          </p:nvPr>
        </p:nvSpPr>
        <p:spPr/>
        <p:txBody>
          <a:bodyPr>
            <a:normAutofit/>
          </a:bodyPr>
          <a:lstStyle/>
          <a:p>
            <a:r>
              <a:rPr lang="en-US" b="1" dirty="0"/>
              <a:t>Container</a:t>
            </a:r>
            <a:r>
              <a:rPr lang="en-US" dirty="0"/>
              <a:t>: An application package (Docker / Rocket)</a:t>
            </a:r>
          </a:p>
          <a:p>
            <a:r>
              <a:rPr lang="en-US" b="1" dirty="0"/>
              <a:t>Pod</a:t>
            </a:r>
            <a:r>
              <a:rPr lang="en-US" dirty="0"/>
              <a:t>: A small group of tightly coupled Containers</a:t>
            </a:r>
          </a:p>
          <a:p>
            <a:r>
              <a:rPr lang="en-US" b="1" dirty="0"/>
              <a:t>Controller</a:t>
            </a:r>
            <a:r>
              <a:rPr lang="en-US" dirty="0"/>
              <a:t>: A loop that drives current state towards desired state</a:t>
            </a:r>
          </a:p>
          <a:p>
            <a:r>
              <a:rPr lang="en-US" b="1" dirty="0"/>
              <a:t>Service</a:t>
            </a:r>
            <a:r>
              <a:rPr lang="en-US" dirty="0"/>
              <a:t>: A set of running pods that work together</a:t>
            </a:r>
          </a:p>
          <a:p>
            <a:r>
              <a:rPr lang="en-US" b="1" dirty="0"/>
              <a:t>Labels</a:t>
            </a:r>
            <a:r>
              <a:rPr lang="en-US" dirty="0"/>
              <a:t>: Identifying metadata attached to other objects</a:t>
            </a:r>
          </a:p>
          <a:p>
            <a:r>
              <a:rPr lang="en-US" b="1" dirty="0"/>
              <a:t>Selector</a:t>
            </a:r>
            <a:r>
              <a:rPr lang="en-US" dirty="0"/>
              <a:t>: A query against labels, producing a set result</a:t>
            </a:r>
          </a:p>
          <a:p>
            <a:endParaRPr lang="en-US" dirty="0"/>
          </a:p>
        </p:txBody>
      </p:sp>
    </p:spTree>
    <p:extLst>
      <p:ext uri="{BB962C8B-B14F-4D97-AF65-F5344CB8AC3E}">
        <p14:creationId xmlns:p14="http://schemas.microsoft.com/office/powerpoint/2010/main" val="129245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411163"/>
            <a:ext cx="10301288" cy="542925"/>
          </a:xfrm>
        </p:spPr>
        <p:txBody>
          <a:bodyPr/>
          <a:lstStyle/>
          <a:p>
            <a:r>
              <a:rPr lang="en-US" dirty="0">
                <a:solidFill>
                  <a:schemeClr val="tx1"/>
                </a:solidFill>
              </a:rPr>
              <a:t>Architecture</a:t>
            </a:r>
          </a:p>
        </p:txBody>
      </p:sp>
      <p:pic>
        <p:nvPicPr>
          <p:cNvPr id="2050" name="Picture 2" descr="Architecture Diagram"/>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1325" y="197919"/>
            <a:ext cx="8724670" cy="65836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71474" y="6430060"/>
            <a:ext cx="7343775" cy="276999"/>
          </a:xfrm>
          <a:prstGeom prst="rect">
            <a:avLst/>
          </a:prstGeom>
        </p:spPr>
        <p:txBody>
          <a:bodyPr wrap="square">
            <a:spAutoFit/>
          </a:bodyPr>
          <a:lstStyle/>
          <a:p>
            <a:r>
              <a:rPr lang="en-US" sz="1200" dirty="0"/>
              <a:t>Source: https://github.com/kubernetes/kubernetes/blob/release-1.4/docs/design/architecture.md</a:t>
            </a:r>
          </a:p>
        </p:txBody>
      </p:sp>
    </p:spTree>
    <p:extLst>
      <p:ext uri="{BB962C8B-B14F-4D97-AF65-F5344CB8AC3E}">
        <p14:creationId xmlns:p14="http://schemas.microsoft.com/office/powerpoint/2010/main" val="112394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411163"/>
            <a:ext cx="10301288" cy="542925"/>
          </a:xfrm>
        </p:spPr>
        <p:txBody>
          <a:bodyPr/>
          <a:lstStyle/>
          <a:p>
            <a:r>
              <a:rPr lang="en-US" dirty="0"/>
              <a:t>Pods</a:t>
            </a:r>
          </a:p>
        </p:txBody>
      </p:sp>
      <p:sp>
        <p:nvSpPr>
          <p:cNvPr id="5" name="Rectangle 4"/>
          <p:cNvSpPr/>
          <p:nvPr/>
        </p:nvSpPr>
        <p:spPr>
          <a:xfrm>
            <a:off x="371474" y="6430060"/>
            <a:ext cx="7343775" cy="276999"/>
          </a:xfrm>
          <a:prstGeom prst="rect">
            <a:avLst/>
          </a:prstGeom>
        </p:spPr>
        <p:txBody>
          <a:bodyPr wrap="square">
            <a:spAutoFit/>
          </a:bodyPr>
          <a:lstStyle/>
          <a:p>
            <a:r>
              <a:rPr lang="en-US" sz="1200" dirty="0"/>
              <a:t>Source: https://github.com/kubernetes/kubernetes/blob/release-1.4/docs/design/architecture.md</a:t>
            </a:r>
          </a:p>
        </p:txBody>
      </p:sp>
      <p:pic>
        <p:nvPicPr>
          <p:cNvPr id="6" name="Picture 5"/>
          <p:cNvPicPr>
            <a:picLocks noChangeAspect="1"/>
          </p:cNvPicPr>
          <p:nvPr/>
        </p:nvPicPr>
        <p:blipFill>
          <a:blip r:embed="rId2"/>
          <a:stretch>
            <a:fillRect/>
          </a:stretch>
        </p:blipFill>
        <p:spPr>
          <a:xfrm>
            <a:off x="1014412" y="1352550"/>
            <a:ext cx="10163175" cy="4152900"/>
          </a:xfrm>
          <a:prstGeom prst="rect">
            <a:avLst/>
          </a:prstGeom>
        </p:spPr>
      </p:pic>
    </p:spTree>
    <p:extLst>
      <p:ext uri="{BB962C8B-B14F-4D97-AF65-F5344CB8AC3E}">
        <p14:creationId xmlns:p14="http://schemas.microsoft.com/office/powerpoint/2010/main" val="215248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Pods</a:t>
            </a:r>
          </a:p>
        </p:txBody>
      </p:sp>
      <p:sp>
        <p:nvSpPr>
          <p:cNvPr id="3" name="Content Placeholder 2"/>
          <p:cNvSpPr>
            <a:spLocks noGrp="1"/>
          </p:cNvSpPr>
          <p:nvPr>
            <p:ph idx="1"/>
          </p:nvPr>
        </p:nvSpPr>
        <p:spPr/>
        <p:txBody>
          <a:bodyPr>
            <a:normAutofit/>
          </a:bodyPr>
          <a:lstStyle/>
          <a:p>
            <a:r>
              <a:rPr lang="en-US" dirty="0"/>
              <a:t>Small group of containers &amp; volumes</a:t>
            </a:r>
          </a:p>
          <a:p>
            <a:pPr lvl="1"/>
            <a:r>
              <a:rPr lang="en-US" dirty="0"/>
              <a:t>Tightly coupled</a:t>
            </a:r>
          </a:p>
          <a:p>
            <a:pPr lvl="1"/>
            <a:r>
              <a:rPr lang="en-US" dirty="0"/>
              <a:t>Always on the same node</a:t>
            </a:r>
          </a:p>
          <a:p>
            <a:r>
              <a:rPr lang="en-US" dirty="0"/>
              <a:t>Atomic unit of cluster scheduling &amp; placement</a:t>
            </a:r>
          </a:p>
          <a:p>
            <a:r>
              <a:rPr lang="en-US" dirty="0"/>
              <a:t>Shared namespace, IP and localhost</a:t>
            </a:r>
          </a:p>
          <a:p>
            <a:r>
              <a:rPr lang="en-US" dirty="0"/>
              <a:t>Ephemeral</a:t>
            </a:r>
          </a:p>
          <a:p>
            <a:pPr marL="0" indent="0">
              <a:buNone/>
            </a:pPr>
            <a:endParaRPr lang="en-US" dirty="0"/>
          </a:p>
        </p:txBody>
      </p:sp>
      <p:pic>
        <p:nvPicPr>
          <p:cNvPr id="7" name="Picture 6"/>
          <p:cNvPicPr>
            <a:picLocks noChangeAspect="1"/>
          </p:cNvPicPr>
          <p:nvPr/>
        </p:nvPicPr>
        <p:blipFill>
          <a:blip r:embed="rId2"/>
          <a:stretch>
            <a:fillRect/>
          </a:stretch>
        </p:blipFill>
        <p:spPr>
          <a:xfrm>
            <a:off x="6990010" y="2525615"/>
            <a:ext cx="4568718" cy="1561644"/>
          </a:xfrm>
          <a:prstGeom prst="rect">
            <a:avLst/>
          </a:prstGeom>
        </p:spPr>
      </p:pic>
    </p:spTree>
    <p:extLst>
      <p:ext uri="{BB962C8B-B14F-4D97-AF65-F5344CB8AC3E}">
        <p14:creationId xmlns:p14="http://schemas.microsoft.com/office/powerpoint/2010/main" val="218110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411163"/>
            <a:ext cx="10301288" cy="542925"/>
          </a:xfrm>
        </p:spPr>
        <p:txBody>
          <a:bodyPr/>
          <a:lstStyle/>
          <a:p>
            <a:r>
              <a:rPr lang="en-US" dirty="0"/>
              <a:t>Nodes</a:t>
            </a:r>
          </a:p>
        </p:txBody>
      </p:sp>
      <p:sp>
        <p:nvSpPr>
          <p:cNvPr id="5" name="Rectangle 4"/>
          <p:cNvSpPr/>
          <p:nvPr/>
        </p:nvSpPr>
        <p:spPr>
          <a:xfrm>
            <a:off x="371474" y="6430060"/>
            <a:ext cx="7343775" cy="276999"/>
          </a:xfrm>
          <a:prstGeom prst="rect">
            <a:avLst/>
          </a:prstGeom>
        </p:spPr>
        <p:txBody>
          <a:bodyPr wrap="square">
            <a:spAutoFit/>
          </a:bodyPr>
          <a:lstStyle/>
          <a:p>
            <a:r>
              <a:rPr lang="en-US" sz="1200" dirty="0"/>
              <a:t>Source: https://github.com/kubernetes/kubernetes/blob/release-1.4/docs/design/architecture.md</a:t>
            </a:r>
          </a:p>
        </p:txBody>
      </p:sp>
      <p:pic>
        <p:nvPicPr>
          <p:cNvPr id="3" name="Picture 2"/>
          <p:cNvPicPr>
            <a:picLocks noChangeAspect="1"/>
          </p:cNvPicPr>
          <p:nvPr/>
        </p:nvPicPr>
        <p:blipFill>
          <a:blip r:embed="rId2"/>
          <a:stretch>
            <a:fillRect/>
          </a:stretch>
        </p:blipFill>
        <p:spPr>
          <a:xfrm>
            <a:off x="2078831" y="1283042"/>
            <a:ext cx="7362825" cy="4511855"/>
          </a:xfrm>
          <a:prstGeom prst="rect">
            <a:avLst/>
          </a:prstGeom>
        </p:spPr>
      </p:pic>
    </p:spTree>
    <p:extLst>
      <p:ext uri="{BB962C8B-B14F-4D97-AF65-F5344CB8AC3E}">
        <p14:creationId xmlns:p14="http://schemas.microsoft.com/office/powerpoint/2010/main" val="268173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Nodes</a:t>
            </a:r>
          </a:p>
        </p:txBody>
      </p:sp>
      <p:sp>
        <p:nvSpPr>
          <p:cNvPr id="3" name="Content Placeholder 2"/>
          <p:cNvSpPr>
            <a:spLocks noGrp="1"/>
          </p:cNvSpPr>
          <p:nvPr>
            <p:ph idx="1"/>
          </p:nvPr>
        </p:nvSpPr>
        <p:spPr/>
        <p:txBody>
          <a:bodyPr>
            <a:normAutofit/>
          </a:bodyPr>
          <a:lstStyle/>
          <a:p>
            <a:r>
              <a:rPr lang="en-US" dirty="0"/>
              <a:t>Worker Machine</a:t>
            </a:r>
          </a:p>
          <a:p>
            <a:r>
              <a:rPr lang="en-US" dirty="0"/>
              <a:t>Physical or Virtual</a:t>
            </a:r>
          </a:p>
          <a:p>
            <a:r>
              <a:rPr lang="en-US" dirty="0"/>
              <a:t>Each node runs </a:t>
            </a:r>
            <a:r>
              <a:rPr lang="en-US" dirty="0" err="1"/>
              <a:t>kubelet</a:t>
            </a:r>
            <a:endParaRPr lang="en-US" dirty="0"/>
          </a:p>
          <a:p>
            <a:pPr lvl="1"/>
            <a:r>
              <a:rPr lang="en-US" dirty="0"/>
              <a:t>Manages pods, containers, images and volumes</a:t>
            </a:r>
          </a:p>
          <a:p>
            <a:r>
              <a:rPr lang="en-US" dirty="0"/>
              <a:t>Each node runs </a:t>
            </a:r>
            <a:r>
              <a:rPr lang="en-US" dirty="0" err="1"/>
              <a:t>kube</a:t>
            </a:r>
            <a:r>
              <a:rPr lang="en-US" dirty="0"/>
              <a:t>-proxy</a:t>
            </a:r>
          </a:p>
          <a:p>
            <a:pPr lvl="1"/>
            <a:r>
              <a:rPr lang="en-US" dirty="0"/>
              <a:t>Simple network proxy and load balancer supporting services</a:t>
            </a:r>
          </a:p>
          <a:p>
            <a:pPr marL="0" indent="0">
              <a:buNone/>
            </a:pPr>
            <a:endParaRPr lang="en-US" dirty="0"/>
          </a:p>
        </p:txBody>
      </p:sp>
      <p:pic>
        <p:nvPicPr>
          <p:cNvPr id="5" name="Picture 4"/>
          <p:cNvPicPr>
            <a:picLocks noChangeAspect="1"/>
          </p:cNvPicPr>
          <p:nvPr/>
        </p:nvPicPr>
        <p:blipFill>
          <a:blip r:embed="rId2"/>
          <a:stretch>
            <a:fillRect/>
          </a:stretch>
        </p:blipFill>
        <p:spPr>
          <a:xfrm>
            <a:off x="7483876" y="1279345"/>
            <a:ext cx="4110430" cy="2518825"/>
          </a:xfrm>
          <a:prstGeom prst="rect">
            <a:avLst/>
          </a:prstGeom>
        </p:spPr>
      </p:pic>
    </p:spTree>
    <p:extLst>
      <p:ext uri="{BB962C8B-B14F-4D97-AF65-F5344CB8AC3E}">
        <p14:creationId xmlns:p14="http://schemas.microsoft.com/office/powerpoint/2010/main" val="148928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1474" y="6430060"/>
            <a:ext cx="10383212" cy="276999"/>
          </a:xfrm>
          <a:prstGeom prst="rect">
            <a:avLst/>
          </a:prstGeom>
        </p:spPr>
        <p:txBody>
          <a:bodyPr wrap="square">
            <a:spAutoFit/>
          </a:bodyPr>
          <a:lstStyle/>
          <a:p>
            <a:r>
              <a:rPr lang="en-US" sz="1200" dirty="0"/>
              <a:t>Source: https://github.com/kubernetes/kubernetes/blob/release-1.4/docs/design/architecture.md</a:t>
            </a:r>
          </a:p>
        </p:txBody>
      </p:sp>
      <p:pic>
        <p:nvPicPr>
          <p:cNvPr id="4" name="Picture 3"/>
          <p:cNvPicPr>
            <a:picLocks noChangeAspect="1"/>
          </p:cNvPicPr>
          <p:nvPr/>
        </p:nvPicPr>
        <p:blipFill>
          <a:blip r:embed="rId2"/>
          <a:stretch>
            <a:fillRect/>
          </a:stretch>
        </p:blipFill>
        <p:spPr>
          <a:xfrm>
            <a:off x="2175653" y="830022"/>
            <a:ext cx="7169181" cy="5449129"/>
          </a:xfrm>
          <a:prstGeom prst="rect">
            <a:avLst/>
          </a:prstGeom>
        </p:spPr>
      </p:pic>
      <p:sp>
        <p:nvSpPr>
          <p:cNvPr id="2" name="Title 1"/>
          <p:cNvSpPr>
            <a:spLocks noGrp="1"/>
          </p:cNvSpPr>
          <p:nvPr>
            <p:ph type="title" idx="4294967295"/>
          </p:nvPr>
        </p:nvSpPr>
        <p:spPr>
          <a:xfrm>
            <a:off x="609600" y="411163"/>
            <a:ext cx="10301288" cy="542925"/>
          </a:xfrm>
        </p:spPr>
        <p:txBody>
          <a:bodyPr/>
          <a:lstStyle/>
          <a:p>
            <a:r>
              <a:rPr lang="en-US" dirty="0">
                <a:solidFill>
                  <a:schemeClr val="tx1"/>
                </a:solidFill>
              </a:rPr>
              <a:t>Master Node</a:t>
            </a:r>
          </a:p>
        </p:txBody>
      </p:sp>
    </p:spTree>
    <p:extLst>
      <p:ext uri="{BB962C8B-B14F-4D97-AF65-F5344CB8AC3E}">
        <p14:creationId xmlns:p14="http://schemas.microsoft.com/office/powerpoint/2010/main" val="329809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472585" y="250795"/>
            <a:ext cx="4553237" cy="3460811"/>
          </a:xfrm>
          <a:prstGeom prst="rect">
            <a:avLst/>
          </a:prstGeom>
        </p:spPr>
      </p:pic>
      <p:sp>
        <p:nvSpPr>
          <p:cNvPr id="2" name="Title 1"/>
          <p:cNvSpPr>
            <a:spLocks noGrp="1"/>
          </p:cNvSpPr>
          <p:nvPr>
            <p:ph type="title"/>
          </p:nvPr>
        </p:nvSpPr>
        <p:spPr/>
        <p:txBody>
          <a:bodyPr/>
          <a:lstStyle/>
          <a:p>
            <a:r>
              <a:rPr lang="en-US" dirty="0"/>
              <a:t>Master Node</a:t>
            </a:r>
          </a:p>
        </p:txBody>
      </p:sp>
      <p:sp>
        <p:nvSpPr>
          <p:cNvPr id="3" name="Content Placeholder 2"/>
          <p:cNvSpPr>
            <a:spLocks noGrp="1"/>
          </p:cNvSpPr>
          <p:nvPr>
            <p:ph idx="1"/>
          </p:nvPr>
        </p:nvSpPr>
        <p:spPr/>
        <p:txBody>
          <a:bodyPr>
            <a:normAutofit fontScale="85000" lnSpcReduction="10000"/>
          </a:bodyPr>
          <a:lstStyle/>
          <a:p>
            <a:r>
              <a:rPr lang="en-US" dirty="0"/>
              <a:t>Controls the cluster</a:t>
            </a:r>
          </a:p>
          <a:p>
            <a:r>
              <a:rPr lang="en-US" dirty="0"/>
              <a:t>Schedules all pods within the cluster</a:t>
            </a:r>
          </a:p>
          <a:p>
            <a:r>
              <a:rPr lang="en-US" dirty="0"/>
              <a:t>Not currently H/A (This is changing)</a:t>
            </a:r>
          </a:p>
          <a:p>
            <a:r>
              <a:rPr lang="en-US" dirty="0"/>
              <a:t>Very modular</a:t>
            </a:r>
          </a:p>
          <a:p>
            <a:r>
              <a:rPr lang="en-US" dirty="0"/>
              <a:t>Provides control and introspection of the cluster through REST API</a:t>
            </a:r>
          </a:p>
          <a:p>
            <a:r>
              <a:rPr lang="en-US" dirty="0"/>
              <a:t>Permanent master state managed by </a:t>
            </a:r>
            <a:r>
              <a:rPr lang="en-US" dirty="0" err="1"/>
              <a:t>etcd</a:t>
            </a:r>
            <a:r>
              <a:rPr lang="en-US" dirty="0"/>
              <a:t> </a:t>
            </a:r>
          </a:p>
          <a:p>
            <a:r>
              <a:rPr lang="en-US" dirty="0"/>
              <a:t>All other cluster-level functions are currently performed by the Controller Manager.</a:t>
            </a:r>
          </a:p>
          <a:p>
            <a:pPr lvl="1"/>
            <a:r>
              <a:rPr lang="en-US" dirty="0"/>
              <a:t>Endpoints objects are created and updated by the endpoints controller</a:t>
            </a:r>
          </a:p>
          <a:p>
            <a:pPr lvl="1"/>
            <a:r>
              <a:rPr lang="en-US" dirty="0"/>
              <a:t>Nodes are discovered, managed, and monitored by the node controller.</a:t>
            </a:r>
          </a:p>
          <a:p>
            <a:pPr lvl="1"/>
            <a:r>
              <a:rPr lang="en-US" dirty="0"/>
              <a:t>Replication Controller</a:t>
            </a:r>
          </a:p>
        </p:txBody>
      </p:sp>
    </p:spTree>
    <p:extLst>
      <p:ext uri="{BB962C8B-B14F-4D97-AF65-F5344CB8AC3E}">
        <p14:creationId xmlns:p14="http://schemas.microsoft.com/office/powerpoint/2010/main" val="9202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2" name="Title 1"/>
          <p:cNvSpPr>
            <a:spLocks noGrp="1"/>
          </p:cNvSpPr>
          <p:nvPr>
            <p:ph type="title"/>
          </p:nvPr>
        </p:nvSpPr>
        <p:spPr/>
        <p:txBody>
          <a:bodyPr/>
          <a:lstStyle/>
          <a:p>
            <a:r>
              <a:rPr lang="en-US" dirty="0"/>
              <a:t>Pod Networking</a:t>
            </a:r>
          </a:p>
        </p:txBody>
      </p:sp>
      <p:sp>
        <p:nvSpPr>
          <p:cNvPr id="630" name="Shape 630"/>
          <p:cNvSpPr txBox="1">
            <a:spLocks noGrp="1"/>
          </p:cNvSpPr>
          <p:nvPr>
            <p:ph idx="1"/>
          </p:nvPr>
        </p:nvSpPr>
        <p:spPr>
          <a:xfrm>
            <a:off x="1295400" y="1981201"/>
            <a:ext cx="6175325" cy="4327320"/>
          </a:xfrm>
          <a:prstGeom prst="rect">
            <a:avLst/>
          </a:prstGeom>
          <a:noFill/>
          <a:ln>
            <a:noFill/>
          </a:ln>
        </p:spPr>
        <p:txBody>
          <a:bodyPr vert="horz" lIns="91425" tIns="91425" rIns="91425" bIns="91425" rtlCol="0" anchor="t" anchorCtr="0">
            <a:noAutofit/>
          </a:bodyPr>
          <a:lstStyle/>
          <a:p>
            <a:pPr marL="0" indent="0">
              <a:buSzPct val="25000"/>
              <a:buNone/>
            </a:pPr>
            <a:r>
              <a:rPr lang="en-US" sz="2400" dirty="0">
                <a:solidFill>
                  <a:srgbClr val="222222"/>
                </a:solidFill>
              </a:rPr>
              <a:t>Pod IPs are </a:t>
            </a:r>
            <a:r>
              <a:rPr lang="en-US" sz="2400" b="1" dirty="0">
                <a:solidFill>
                  <a:srgbClr val="222222"/>
                </a:solidFill>
              </a:rPr>
              <a:t>routable</a:t>
            </a:r>
          </a:p>
          <a:p>
            <a:pPr marL="444500" indent="-342900"/>
            <a:r>
              <a:rPr lang="en-US" sz="2000" dirty="0">
                <a:solidFill>
                  <a:srgbClr val="222222"/>
                </a:solidFill>
              </a:rPr>
              <a:t>Docker default is private IP</a:t>
            </a:r>
            <a:endParaRPr sz="1000" dirty="0">
              <a:solidFill>
                <a:srgbClr val="222222"/>
              </a:solidFill>
            </a:endParaRPr>
          </a:p>
          <a:p>
            <a:pPr marL="0" indent="0">
              <a:buSzPct val="25000"/>
              <a:buNone/>
            </a:pPr>
            <a:r>
              <a:rPr lang="en-US" sz="2400" dirty="0">
                <a:solidFill>
                  <a:srgbClr val="222222"/>
                </a:solidFill>
              </a:rPr>
              <a:t>Pods can reach each other without NAT</a:t>
            </a:r>
          </a:p>
          <a:p>
            <a:pPr marL="457200" indent="-355600"/>
            <a:r>
              <a:rPr lang="en-US" sz="2000" dirty="0">
                <a:solidFill>
                  <a:srgbClr val="222222"/>
                </a:solidFill>
              </a:rPr>
              <a:t>even across nodes</a:t>
            </a:r>
            <a:endParaRPr sz="1000" dirty="0">
              <a:solidFill>
                <a:srgbClr val="222222"/>
              </a:solidFill>
            </a:endParaRPr>
          </a:p>
          <a:p>
            <a:pPr marL="0" indent="0">
              <a:buSzPct val="25000"/>
              <a:buNone/>
            </a:pPr>
            <a:r>
              <a:rPr lang="en-US" sz="2400" dirty="0">
                <a:solidFill>
                  <a:srgbClr val="222222"/>
                </a:solidFill>
              </a:rPr>
              <a:t>No brokering of port numbers</a:t>
            </a:r>
            <a:endParaRPr sz="2400" dirty="0">
              <a:solidFill>
                <a:srgbClr val="222222"/>
              </a:solidFill>
            </a:endParaRPr>
          </a:p>
          <a:p>
            <a:pPr marL="0" indent="0">
              <a:buSzPct val="25000"/>
              <a:buNone/>
            </a:pPr>
            <a:r>
              <a:rPr lang="en-US" sz="2400" dirty="0">
                <a:solidFill>
                  <a:srgbClr val="222222"/>
                </a:solidFill>
              </a:rPr>
              <a:t>This, fundamental requirement is a lessoned learned from Borg &amp; Omega</a:t>
            </a:r>
          </a:p>
          <a:p>
            <a:pPr marL="457200" indent="-355600"/>
            <a:r>
              <a:rPr lang="en-US" sz="2000" dirty="0">
                <a:solidFill>
                  <a:srgbClr val="222222"/>
                </a:solidFill>
              </a:rPr>
              <a:t>several SDN solutions</a:t>
            </a:r>
          </a:p>
        </p:txBody>
      </p:sp>
      <p:grpSp>
        <p:nvGrpSpPr>
          <p:cNvPr id="631" name="Shape 631"/>
          <p:cNvGrpSpPr/>
          <p:nvPr/>
        </p:nvGrpSpPr>
        <p:grpSpPr>
          <a:xfrm>
            <a:off x="6516013" y="1629188"/>
            <a:ext cx="1808272" cy="1057935"/>
            <a:chOff x="7511125" y="2243400"/>
            <a:chExt cx="3492898" cy="1888499"/>
          </a:xfrm>
        </p:grpSpPr>
        <p:sp>
          <p:nvSpPr>
            <p:cNvPr id="632" name="Shape 632"/>
            <p:cNvSpPr/>
            <p:nvPr/>
          </p:nvSpPr>
          <p:spPr>
            <a:xfrm>
              <a:off x="7511125" y="2243400"/>
              <a:ext cx="3492898" cy="1888499"/>
            </a:xfrm>
            <a:prstGeom prst="rect">
              <a:avLst/>
            </a:prstGeom>
            <a:solidFill>
              <a:srgbClr val="ED9D97"/>
            </a:solidFill>
            <a:ln w="19050" cap="flat" cmpd="sng">
              <a:solidFill>
                <a:srgbClr val="D84437"/>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33" name="Shape 633"/>
            <p:cNvSpPr/>
            <p:nvPr/>
          </p:nvSpPr>
          <p:spPr>
            <a:xfrm>
              <a:off x="7766700" y="2498975"/>
              <a:ext cx="1377300" cy="13632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34" name="Shape 634"/>
            <p:cNvSpPr/>
            <p:nvPr/>
          </p:nvSpPr>
          <p:spPr>
            <a:xfrm>
              <a:off x="9381575" y="2498975"/>
              <a:ext cx="1377300" cy="13632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635" name="Shape 635"/>
          <p:cNvGrpSpPr/>
          <p:nvPr/>
        </p:nvGrpSpPr>
        <p:grpSpPr>
          <a:xfrm>
            <a:off x="9319213" y="1629188"/>
            <a:ext cx="1808272" cy="1057935"/>
            <a:chOff x="7511125" y="2243400"/>
            <a:chExt cx="3492898" cy="1888499"/>
          </a:xfrm>
        </p:grpSpPr>
        <p:sp>
          <p:nvSpPr>
            <p:cNvPr id="636" name="Shape 636"/>
            <p:cNvSpPr/>
            <p:nvPr/>
          </p:nvSpPr>
          <p:spPr>
            <a:xfrm>
              <a:off x="7511125" y="2243400"/>
              <a:ext cx="3492898" cy="1888499"/>
            </a:xfrm>
            <a:prstGeom prst="rect">
              <a:avLst/>
            </a:prstGeom>
            <a:solidFill>
              <a:srgbClr val="7BCFA9"/>
            </a:solidFill>
            <a:ln w="19050" cap="flat" cmpd="sng">
              <a:solidFill>
                <a:srgbClr val="009925"/>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37" name="Shape 637"/>
            <p:cNvSpPr/>
            <p:nvPr/>
          </p:nvSpPr>
          <p:spPr>
            <a:xfrm>
              <a:off x="7766700" y="2498975"/>
              <a:ext cx="1377300" cy="1363200"/>
            </a:xfrm>
            <a:prstGeom prst="roundRect">
              <a:avLst>
                <a:gd name="adj" fmla="val 16667"/>
              </a:avLst>
            </a:prstGeom>
            <a:solidFill>
              <a:srgbClr val="0F9D58"/>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38" name="Shape 638"/>
            <p:cNvSpPr/>
            <p:nvPr/>
          </p:nvSpPr>
          <p:spPr>
            <a:xfrm>
              <a:off x="9381575" y="2498975"/>
              <a:ext cx="1377300" cy="1363200"/>
            </a:xfrm>
            <a:prstGeom prst="roundRect">
              <a:avLst>
                <a:gd name="adj" fmla="val 16667"/>
              </a:avLst>
            </a:prstGeom>
            <a:solidFill>
              <a:srgbClr val="0F9D58"/>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639" name="Shape 639"/>
          <p:cNvGrpSpPr/>
          <p:nvPr/>
        </p:nvGrpSpPr>
        <p:grpSpPr>
          <a:xfrm>
            <a:off x="6516013" y="3588023"/>
            <a:ext cx="1808272" cy="1057935"/>
            <a:chOff x="7511125" y="2243400"/>
            <a:chExt cx="3492898" cy="1888499"/>
          </a:xfrm>
        </p:grpSpPr>
        <p:sp>
          <p:nvSpPr>
            <p:cNvPr id="640" name="Shape 640"/>
            <p:cNvSpPr/>
            <p:nvPr/>
          </p:nvSpPr>
          <p:spPr>
            <a:xfrm>
              <a:off x="7511125" y="2243400"/>
              <a:ext cx="3492898" cy="1888499"/>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41" name="Shape 641"/>
            <p:cNvSpPr/>
            <p:nvPr/>
          </p:nvSpPr>
          <p:spPr>
            <a:xfrm>
              <a:off x="7766700" y="2498975"/>
              <a:ext cx="1377300" cy="1363200"/>
            </a:xfrm>
            <a:prstGeom prst="roundRect">
              <a:avLst>
                <a:gd name="adj" fmla="val 16667"/>
              </a:avLst>
            </a:prstGeom>
            <a:solidFill>
              <a:srgbClr val="4285F4"/>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42" name="Shape 642"/>
            <p:cNvSpPr/>
            <p:nvPr/>
          </p:nvSpPr>
          <p:spPr>
            <a:xfrm>
              <a:off x="9381575" y="2498975"/>
              <a:ext cx="1377300" cy="1363200"/>
            </a:xfrm>
            <a:prstGeom prst="roundRect">
              <a:avLst>
                <a:gd name="adj" fmla="val 16667"/>
              </a:avLst>
            </a:prstGeom>
            <a:solidFill>
              <a:srgbClr val="4285F4"/>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643" name="Shape 643"/>
          <p:cNvGrpSpPr/>
          <p:nvPr/>
        </p:nvGrpSpPr>
        <p:grpSpPr>
          <a:xfrm>
            <a:off x="9319213" y="3588023"/>
            <a:ext cx="1808272" cy="1057935"/>
            <a:chOff x="7511125" y="2243400"/>
            <a:chExt cx="3492898" cy="1888499"/>
          </a:xfrm>
        </p:grpSpPr>
        <p:sp>
          <p:nvSpPr>
            <p:cNvPr id="644" name="Shape 644"/>
            <p:cNvSpPr/>
            <p:nvPr/>
          </p:nvSpPr>
          <p:spPr>
            <a:xfrm>
              <a:off x="7511125" y="2243400"/>
              <a:ext cx="3492898" cy="1888499"/>
            </a:xfrm>
            <a:prstGeom prst="rect">
              <a:avLst/>
            </a:prstGeom>
            <a:solidFill>
              <a:srgbClr val="FFE168"/>
            </a:solidFill>
            <a:ln w="19050" cap="flat" cmpd="sng">
              <a:solidFill>
                <a:srgbClr val="F4B400"/>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45" name="Shape 645"/>
            <p:cNvSpPr/>
            <p:nvPr/>
          </p:nvSpPr>
          <p:spPr>
            <a:xfrm>
              <a:off x="7766700" y="2498975"/>
              <a:ext cx="1377300" cy="1363200"/>
            </a:xfrm>
            <a:prstGeom prst="roundRect">
              <a:avLst>
                <a:gd name="adj" fmla="val 16667"/>
              </a:avLst>
            </a:prstGeom>
            <a:solidFill>
              <a:srgbClr val="F4B400"/>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46" name="Shape 646"/>
            <p:cNvSpPr/>
            <p:nvPr/>
          </p:nvSpPr>
          <p:spPr>
            <a:xfrm>
              <a:off x="9381575" y="2498975"/>
              <a:ext cx="1377300" cy="1363200"/>
            </a:xfrm>
            <a:prstGeom prst="roundRect">
              <a:avLst>
                <a:gd name="adj" fmla="val 16667"/>
              </a:avLst>
            </a:prstGeom>
            <a:solidFill>
              <a:srgbClr val="F4B400"/>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cxnSp>
        <p:nvCxnSpPr>
          <p:cNvPr id="647" name="Shape 647"/>
          <p:cNvCxnSpPr>
            <a:stCxn id="632" idx="3"/>
            <a:endCxn id="636" idx="1"/>
          </p:cNvCxnSpPr>
          <p:nvPr/>
        </p:nvCxnSpPr>
        <p:spPr>
          <a:xfrm>
            <a:off x="8324286" y="2158155"/>
            <a:ext cx="994800" cy="0"/>
          </a:xfrm>
          <a:prstGeom prst="straightConnector1">
            <a:avLst/>
          </a:prstGeom>
          <a:noFill/>
          <a:ln w="38100" cap="flat" cmpd="sng">
            <a:solidFill>
              <a:schemeClr val="accent1"/>
            </a:solidFill>
            <a:prstDash val="solid"/>
            <a:round/>
            <a:headEnd type="triangle" w="lg" len="lg"/>
            <a:tailEnd type="triangle" w="lg" len="lg"/>
          </a:ln>
        </p:spPr>
      </p:cxnSp>
      <p:cxnSp>
        <p:nvCxnSpPr>
          <p:cNvPr id="648" name="Shape 648"/>
          <p:cNvCxnSpPr>
            <a:stCxn id="640" idx="3"/>
            <a:endCxn id="644" idx="1"/>
          </p:cNvCxnSpPr>
          <p:nvPr/>
        </p:nvCxnSpPr>
        <p:spPr>
          <a:xfrm>
            <a:off x="8324286" y="4116990"/>
            <a:ext cx="994800" cy="0"/>
          </a:xfrm>
          <a:prstGeom prst="straightConnector1">
            <a:avLst/>
          </a:prstGeom>
          <a:noFill/>
          <a:ln w="38100" cap="flat" cmpd="sng">
            <a:solidFill>
              <a:schemeClr val="accent1"/>
            </a:solidFill>
            <a:prstDash val="solid"/>
            <a:round/>
            <a:headEnd type="triangle" w="lg" len="lg"/>
            <a:tailEnd type="triangle" w="lg" len="lg"/>
          </a:ln>
        </p:spPr>
      </p:cxnSp>
      <p:cxnSp>
        <p:nvCxnSpPr>
          <p:cNvPr id="649" name="Shape 649"/>
          <p:cNvCxnSpPr>
            <a:stCxn id="644" idx="0"/>
            <a:endCxn id="636" idx="2"/>
          </p:cNvCxnSpPr>
          <p:nvPr/>
        </p:nvCxnSpPr>
        <p:spPr>
          <a:xfrm rot="10800000">
            <a:off x="10223349" y="2687122"/>
            <a:ext cx="0" cy="900900"/>
          </a:xfrm>
          <a:prstGeom prst="straightConnector1">
            <a:avLst/>
          </a:prstGeom>
          <a:noFill/>
          <a:ln w="38100" cap="flat" cmpd="sng">
            <a:solidFill>
              <a:schemeClr val="accent1"/>
            </a:solidFill>
            <a:prstDash val="solid"/>
            <a:round/>
            <a:headEnd type="triangle" w="lg" len="lg"/>
            <a:tailEnd type="triangle" w="lg" len="lg"/>
          </a:ln>
        </p:spPr>
      </p:cxnSp>
      <p:cxnSp>
        <p:nvCxnSpPr>
          <p:cNvPr id="650" name="Shape 650"/>
          <p:cNvCxnSpPr>
            <a:stCxn id="640" idx="0"/>
            <a:endCxn id="632" idx="2"/>
          </p:cNvCxnSpPr>
          <p:nvPr/>
        </p:nvCxnSpPr>
        <p:spPr>
          <a:xfrm rot="10800000">
            <a:off x="7420150" y="2687122"/>
            <a:ext cx="0" cy="900900"/>
          </a:xfrm>
          <a:prstGeom prst="straightConnector1">
            <a:avLst/>
          </a:prstGeom>
          <a:noFill/>
          <a:ln w="38100" cap="flat" cmpd="sng">
            <a:solidFill>
              <a:schemeClr val="accent1"/>
            </a:solidFill>
            <a:prstDash val="solid"/>
            <a:round/>
            <a:headEnd type="triangle" w="lg" len="lg"/>
            <a:tailEnd type="triangle" w="lg" len="lg"/>
          </a:ln>
        </p:spPr>
      </p:cxnSp>
      <p:cxnSp>
        <p:nvCxnSpPr>
          <p:cNvPr id="651" name="Shape 651"/>
          <p:cNvCxnSpPr/>
          <p:nvPr/>
        </p:nvCxnSpPr>
        <p:spPr>
          <a:xfrm rot="10800000">
            <a:off x="8333297" y="2693885"/>
            <a:ext cx="972297" cy="913800"/>
          </a:xfrm>
          <a:prstGeom prst="straightConnector1">
            <a:avLst/>
          </a:prstGeom>
          <a:noFill/>
          <a:ln w="38100" cap="flat" cmpd="sng">
            <a:solidFill>
              <a:schemeClr val="accent1"/>
            </a:solidFill>
            <a:prstDash val="solid"/>
            <a:round/>
            <a:headEnd type="triangle" w="lg" len="lg"/>
            <a:tailEnd type="triangle" w="lg" len="lg"/>
          </a:ln>
        </p:spPr>
      </p:cxnSp>
      <p:cxnSp>
        <p:nvCxnSpPr>
          <p:cNvPr id="652" name="Shape 652"/>
          <p:cNvCxnSpPr/>
          <p:nvPr/>
        </p:nvCxnSpPr>
        <p:spPr>
          <a:xfrm rot="10800000" flipH="1">
            <a:off x="8336023" y="2680817"/>
            <a:ext cx="972297" cy="913800"/>
          </a:xfrm>
          <a:prstGeom prst="straightConnector1">
            <a:avLst/>
          </a:prstGeom>
          <a:noFill/>
          <a:ln w="38100" cap="flat" cmpd="sng">
            <a:solidFill>
              <a:schemeClr val="accent1"/>
            </a:solidFill>
            <a:prstDash val="solid"/>
            <a:round/>
            <a:headEnd type="triangle" w="lg" len="lg"/>
            <a:tailEnd type="triangle" w="lg" len="lg"/>
          </a:ln>
        </p:spPr>
      </p:cxnSp>
    </p:spTree>
    <p:extLst>
      <p:ext uri="{BB962C8B-B14F-4D97-AF65-F5344CB8AC3E}">
        <p14:creationId xmlns:p14="http://schemas.microsoft.com/office/powerpoint/2010/main" val="101391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2" name="Title 1"/>
          <p:cNvSpPr>
            <a:spLocks noGrp="1"/>
          </p:cNvSpPr>
          <p:nvPr>
            <p:ph type="title"/>
          </p:nvPr>
        </p:nvSpPr>
        <p:spPr>
          <a:xfrm>
            <a:off x="1295400" y="503853"/>
            <a:ext cx="9601200" cy="500997"/>
          </a:xfrm>
        </p:spPr>
        <p:txBody>
          <a:bodyPr>
            <a:normAutofit fontScale="90000"/>
          </a:bodyPr>
          <a:lstStyle/>
          <a:p>
            <a:r>
              <a:rPr lang="en-US" dirty="0"/>
              <a:t>Labels</a:t>
            </a:r>
          </a:p>
        </p:txBody>
      </p:sp>
      <p:sp>
        <p:nvSpPr>
          <p:cNvPr id="659" name="Shape 659"/>
          <p:cNvSpPr txBox="1">
            <a:spLocks noGrp="1"/>
          </p:cNvSpPr>
          <p:nvPr>
            <p:ph idx="1"/>
          </p:nvPr>
        </p:nvSpPr>
        <p:spPr>
          <a:xfrm>
            <a:off x="1295400" y="2330491"/>
            <a:ext cx="9601200" cy="3460709"/>
          </a:xfrm>
          <a:prstGeom prst="rect">
            <a:avLst/>
          </a:prstGeom>
          <a:noFill/>
          <a:ln>
            <a:noFill/>
          </a:ln>
        </p:spPr>
        <p:txBody>
          <a:bodyPr vert="horz" lIns="91425" tIns="91425" rIns="91425" bIns="91425" rtlCol="0" anchor="t" anchorCtr="0">
            <a:noAutofit/>
          </a:bodyPr>
          <a:lstStyle/>
          <a:p>
            <a:pPr marL="0" indent="0">
              <a:buSzPct val="25000"/>
              <a:buNone/>
            </a:pPr>
            <a:r>
              <a:rPr lang="en-US" sz="2400" dirty="0">
                <a:solidFill>
                  <a:srgbClr val="222222"/>
                </a:solidFill>
              </a:rPr>
              <a:t>Arbitrary metadata</a:t>
            </a:r>
            <a:endParaRPr sz="1000" dirty="0">
              <a:solidFill>
                <a:srgbClr val="222222"/>
              </a:solidFill>
            </a:endParaRPr>
          </a:p>
          <a:p>
            <a:pPr marL="0" indent="0">
              <a:buSzPct val="25000"/>
              <a:buNone/>
            </a:pPr>
            <a:r>
              <a:rPr lang="en-US" sz="2400" dirty="0">
                <a:solidFill>
                  <a:srgbClr val="222222"/>
                </a:solidFill>
              </a:rPr>
              <a:t>Attached to any API object</a:t>
            </a:r>
            <a:endParaRPr sz="1000" dirty="0">
              <a:solidFill>
                <a:srgbClr val="222222"/>
              </a:solidFill>
            </a:endParaRPr>
          </a:p>
          <a:p>
            <a:pPr marL="0" indent="0">
              <a:buSzPct val="25000"/>
              <a:buNone/>
            </a:pPr>
            <a:r>
              <a:rPr lang="en-US" sz="2400" dirty="0">
                <a:solidFill>
                  <a:srgbClr val="222222"/>
                </a:solidFill>
              </a:rPr>
              <a:t>Generally represent identity</a:t>
            </a:r>
            <a:endParaRPr sz="1000" dirty="0">
              <a:solidFill>
                <a:srgbClr val="222222"/>
              </a:solidFill>
            </a:endParaRPr>
          </a:p>
          <a:p>
            <a:pPr marL="0" indent="0">
              <a:buSzPct val="25000"/>
              <a:buNone/>
            </a:pPr>
            <a:r>
              <a:rPr lang="en-US" sz="2400" dirty="0" err="1">
                <a:solidFill>
                  <a:srgbClr val="222222"/>
                </a:solidFill>
              </a:rPr>
              <a:t>Queryable</a:t>
            </a:r>
            <a:r>
              <a:rPr lang="en-US" sz="2400" dirty="0">
                <a:solidFill>
                  <a:srgbClr val="222222"/>
                </a:solidFill>
              </a:rPr>
              <a:t> by selectors</a:t>
            </a:r>
          </a:p>
          <a:p>
            <a:pPr marL="457200" indent="-355600"/>
            <a:r>
              <a:rPr lang="en-US" sz="2000" dirty="0">
                <a:solidFill>
                  <a:srgbClr val="222222"/>
                </a:solidFill>
              </a:rPr>
              <a:t>think SQL ‘</a:t>
            </a:r>
            <a:r>
              <a:rPr lang="en-US" sz="2000" i="1" dirty="0">
                <a:solidFill>
                  <a:srgbClr val="222222"/>
                </a:solidFill>
              </a:rPr>
              <a:t>select ... where ...</a:t>
            </a:r>
            <a:r>
              <a:rPr lang="en-US" sz="2000" dirty="0">
                <a:solidFill>
                  <a:srgbClr val="222222"/>
                </a:solidFill>
              </a:rPr>
              <a:t>’</a:t>
            </a:r>
          </a:p>
          <a:p>
            <a:pPr marL="0" indent="0">
              <a:buSzPct val="25000"/>
              <a:buNone/>
            </a:pPr>
            <a:r>
              <a:rPr lang="en-US" sz="2400" dirty="0">
                <a:solidFill>
                  <a:srgbClr val="222222"/>
                </a:solidFill>
              </a:rPr>
              <a:t>The only grouping mechanism</a:t>
            </a:r>
          </a:p>
          <a:p>
            <a:pPr marL="457200" indent="-355600"/>
            <a:r>
              <a:rPr lang="en-US" sz="2000" dirty="0">
                <a:solidFill>
                  <a:srgbClr val="222222"/>
                </a:solidFill>
              </a:rPr>
              <a:t>pods under a </a:t>
            </a:r>
            <a:r>
              <a:rPr lang="en-US" sz="2000" dirty="0" err="1">
                <a:solidFill>
                  <a:srgbClr val="222222"/>
                </a:solidFill>
              </a:rPr>
              <a:t>ReplicationController</a:t>
            </a:r>
            <a:endParaRPr lang="en-US" sz="2000" dirty="0">
              <a:solidFill>
                <a:srgbClr val="222222"/>
              </a:solidFill>
            </a:endParaRPr>
          </a:p>
          <a:p>
            <a:pPr marL="457200" indent="-355600"/>
            <a:r>
              <a:rPr lang="en-US" sz="2000" dirty="0">
                <a:solidFill>
                  <a:srgbClr val="222222"/>
                </a:solidFill>
              </a:rPr>
              <a:t>pods in a Service</a:t>
            </a:r>
          </a:p>
          <a:p>
            <a:pPr marL="457200" indent="-355600"/>
            <a:r>
              <a:rPr lang="en-US" sz="2000" dirty="0">
                <a:solidFill>
                  <a:srgbClr val="222222"/>
                </a:solidFill>
              </a:rPr>
              <a:t>capabilities of a node (constraints)</a:t>
            </a:r>
          </a:p>
          <a:p>
            <a:pPr marL="0" indent="0">
              <a:buSzPct val="25000"/>
              <a:buNone/>
            </a:pPr>
            <a:endParaRPr sz="1000" dirty="0">
              <a:solidFill>
                <a:srgbClr val="222222"/>
              </a:solidFill>
            </a:endParaRPr>
          </a:p>
        </p:txBody>
      </p:sp>
      <p:grpSp>
        <p:nvGrpSpPr>
          <p:cNvPr id="660" name="Shape 660"/>
          <p:cNvGrpSpPr/>
          <p:nvPr/>
        </p:nvGrpSpPr>
        <p:grpSpPr>
          <a:xfrm>
            <a:off x="7427096" y="2330491"/>
            <a:ext cx="1570706" cy="918912"/>
            <a:chOff x="7511125" y="2243400"/>
            <a:chExt cx="3492898" cy="1888499"/>
          </a:xfrm>
        </p:grpSpPr>
        <p:sp>
          <p:nvSpPr>
            <p:cNvPr id="661" name="Shape 661"/>
            <p:cNvSpPr/>
            <p:nvPr/>
          </p:nvSpPr>
          <p:spPr>
            <a:xfrm>
              <a:off x="7511125" y="2243400"/>
              <a:ext cx="3492898" cy="1888499"/>
            </a:xfrm>
            <a:prstGeom prst="rect">
              <a:avLst/>
            </a:prstGeom>
            <a:solidFill>
              <a:srgbClr val="ED9D97"/>
            </a:solidFill>
            <a:ln w="19050" cap="flat" cmpd="sng">
              <a:solidFill>
                <a:srgbClr val="D84437"/>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62" name="Shape 662"/>
            <p:cNvSpPr/>
            <p:nvPr/>
          </p:nvSpPr>
          <p:spPr>
            <a:xfrm>
              <a:off x="7766700" y="2498975"/>
              <a:ext cx="1377300" cy="1363200"/>
            </a:xfrm>
            <a:prstGeom prst="roundRect">
              <a:avLst>
                <a:gd name="adj" fmla="val 16667"/>
              </a:avLst>
            </a:prstGeom>
            <a:solidFill>
              <a:srgbClr val="E57368"/>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63" name="Shape 663"/>
            <p:cNvSpPr/>
            <p:nvPr/>
          </p:nvSpPr>
          <p:spPr>
            <a:xfrm>
              <a:off x="9381575" y="2498975"/>
              <a:ext cx="1377300" cy="1363200"/>
            </a:xfrm>
            <a:prstGeom prst="roundRect">
              <a:avLst>
                <a:gd name="adj" fmla="val 16667"/>
              </a:avLst>
            </a:prstGeom>
            <a:solidFill>
              <a:srgbClr val="E57368"/>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664" name="Shape 664"/>
          <p:cNvGrpSpPr/>
          <p:nvPr/>
        </p:nvGrpSpPr>
        <p:grpSpPr>
          <a:xfrm>
            <a:off x="9252291" y="2330491"/>
            <a:ext cx="1570706" cy="918912"/>
            <a:chOff x="7511125" y="2243400"/>
            <a:chExt cx="3492898" cy="1888499"/>
          </a:xfrm>
        </p:grpSpPr>
        <p:sp>
          <p:nvSpPr>
            <p:cNvPr id="665" name="Shape 665"/>
            <p:cNvSpPr/>
            <p:nvPr/>
          </p:nvSpPr>
          <p:spPr>
            <a:xfrm>
              <a:off x="7511125" y="2243400"/>
              <a:ext cx="3492898" cy="1888499"/>
            </a:xfrm>
            <a:prstGeom prst="rect">
              <a:avLst/>
            </a:prstGeom>
            <a:solidFill>
              <a:srgbClr val="7BCFA9"/>
            </a:solidFill>
            <a:ln w="19050" cap="flat" cmpd="sng">
              <a:solidFill>
                <a:srgbClr val="009925"/>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66" name="Shape 666"/>
            <p:cNvSpPr/>
            <p:nvPr/>
          </p:nvSpPr>
          <p:spPr>
            <a:xfrm>
              <a:off x="7766700" y="2498975"/>
              <a:ext cx="1377300" cy="1363200"/>
            </a:xfrm>
            <a:prstGeom prst="roundRect">
              <a:avLst>
                <a:gd name="adj" fmla="val 16667"/>
              </a:avLst>
            </a:prstGeom>
            <a:solidFill>
              <a:srgbClr val="33B679"/>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67" name="Shape 667"/>
            <p:cNvSpPr/>
            <p:nvPr/>
          </p:nvSpPr>
          <p:spPr>
            <a:xfrm>
              <a:off x="9381575" y="2498975"/>
              <a:ext cx="1377300" cy="1363200"/>
            </a:xfrm>
            <a:prstGeom prst="roundRect">
              <a:avLst>
                <a:gd name="adj" fmla="val 16667"/>
              </a:avLst>
            </a:prstGeom>
            <a:solidFill>
              <a:srgbClr val="33B679"/>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668" name="Shape 668"/>
          <p:cNvGrpSpPr/>
          <p:nvPr/>
        </p:nvGrpSpPr>
        <p:grpSpPr>
          <a:xfrm>
            <a:off x="7427095" y="3422288"/>
            <a:ext cx="3395902" cy="918912"/>
            <a:chOff x="7366836" y="3448670"/>
            <a:chExt cx="4145895" cy="1189377"/>
          </a:xfrm>
        </p:grpSpPr>
        <p:grpSp>
          <p:nvGrpSpPr>
            <p:cNvPr id="669" name="Shape 669"/>
            <p:cNvGrpSpPr/>
            <p:nvPr/>
          </p:nvGrpSpPr>
          <p:grpSpPr>
            <a:xfrm>
              <a:off x="7366836" y="3448670"/>
              <a:ext cx="1917601" cy="1189377"/>
              <a:chOff x="7511125" y="2243400"/>
              <a:chExt cx="3492898" cy="1888499"/>
            </a:xfrm>
          </p:grpSpPr>
          <p:sp>
            <p:nvSpPr>
              <p:cNvPr id="670" name="Shape 670"/>
              <p:cNvSpPr/>
              <p:nvPr/>
            </p:nvSpPr>
            <p:spPr>
              <a:xfrm>
                <a:off x="7511125" y="2243400"/>
                <a:ext cx="3492898" cy="1888499"/>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71" name="Shape 671"/>
              <p:cNvSpPr/>
              <p:nvPr/>
            </p:nvSpPr>
            <p:spPr>
              <a:xfrm>
                <a:off x="7766700" y="2498975"/>
                <a:ext cx="1377300" cy="13632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72" name="Shape 672"/>
              <p:cNvSpPr/>
              <p:nvPr/>
            </p:nvSpPr>
            <p:spPr>
              <a:xfrm>
                <a:off x="9381575" y="2498975"/>
                <a:ext cx="1377300" cy="13632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673" name="Shape 673"/>
            <p:cNvGrpSpPr/>
            <p:nvPr/>
          </p:nvGrpSpPr>
          <p:grpSpPr>
            <a:xfrm>
              <a:off x="9595130" y="3448670"/>
              <a:ext cx="1917601" cy="1189377"/>
              <a:chOff x="7511125" y="2243400"/>
              <a:chExt cx="3492898" cy="1888499"/>
            </a:xfrm>
          </p:grpSpPr>
          <p:sp>
            <p:nvSpPr>
              <p:cNvPr id="674" name="Shape 674"/>
              <p:cNvSpPr/>
              <p:nvPr/>
            </p:nvSpPr>
            <p:spPr>
              <a:xfrm>
                <a:off x="7511125" y="2243400"/>
                <a:ext cx="3492898" cy="1888499"/>
              </a:xfrm>
              <a:prstGeom prst="rect">
                <a:avLst/>
              </a:prstGeom>
              <a:solidFill>
                <a:srgbClr val="FFE168"/>
              </a:solidFill>
              <a:ln w="19050" cap="flat" cmpd="sng">
                <a:solidFill>
                  <a:srgbClr val="F4B400"/>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75" name="Shape 675"/>
              <p:cNvSpPr/>
              <p:nvPr/>
            </p:nvSpPr>
            <p:spPr>
              <a:xfrm>
                <a:off x="7766700" y="2498975"/>
                <a:ext cx="1377300" cy="1363200"/>
              </a:xfrm>
              <a:prstGeom prst="roundRect">
                <a:avLst>
                  <a:gd name="adj" fmla="val 16667"/>
                </a:avLst>
              </a:prstGeom>
              <a:solidFill>
                <a:srgbClr val="FBCB43"/>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76" name="Shape 676"/>
              <p:cNvSpPr/>
              <p:nvPr/>
            </p:nvSpPr>
            <p:spPr>
              <a:xfrm>
                <a:off x="9381575" y="2498975"/>
                <a:ext cx="1377300" cy="1363200"/>
              </a:xfrm>
              <a:prstGeom prst="roundRect">
                <a:avLst>
                  <a:gd name="adj" fmla="val 16667"/>
                </a:avLst>
              </a:prstGeom>
              <a:solidFill>
                <a:srgbClr val="FBCB43"/>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cxnSp>
        <p:nvCxnSpPr>
          <p:cNvPr id="677" name="Shape 677"/>
          <p:cNvCxnSpPr>
            <a:stCxn id="661" idx="0"/>
          </p:cNvCxnSpPr>
          <p:nvPr/>
        </p:nvCxnSpPr>
        <p:spPr>
          <a:xfrm rot="10800000">
            <a:off x="7637049" y="1570591"/>
            <a:ext cx="575400" cy="759900"/>
          </a:xfrm>
          <a:prstGeom prst="straightConnector1">
            <a:avLst/>
          </a:prstGeom>
          <a:noFill/>
          <a:ln w="19050" cap="flat" cmpd="sng">
            <a:solidFill>
              <a:srgbClr val="C00000"/>
            </a:solidFill>
            <a:prstDash val="solid"/>
            <a:round/>
            <a:headEnd type="oval" w="lg" len="lg"/>
            <a:tailEnd type="none" w="med" len="med"/>
          </a:ln>
        </p:spPr>
      </p:cxnSp>
      <p:grpSp>
        <p:nvGrpSpPr>
          <p:cNvPr id="678" name="Shape 678"/>
          <p:cNvGrpSpPr/>
          <p:nvPr/>
        </p:nvGrpSpPr>
        <p:grpSpPr>
          <a:xfrm>
            <a:off x="6562613" y="381000"/>
            <a:ext cx="5124870" cy="1189498"/>
            <a:chOff x="6180025" y="381000"/>
            <a:chExt cx="5124870" cy="1189498"/>
          </a:xfrm>
          <a:solidFill>
            <a:schemeClr val="accent1"/>
          </a:solidFill>
        </p:grpSpPr>
        <p:sp>
          <p:nvSpPr>
            <p:cNvPr id="679" name="Shape 679"/>
            <p:cNvSpPr/>
            <p:nvPr/>
          </p:nvSpPr>
          <p:spPr>
            <a:xfrm>
              <a:off x="6180025" y="381000"/>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dirty="0">
                  <a:solidFill>
                    <a:schemeClr val="lt1"/>
                  </a:solidFill>
                  <a:latin typeface="Open Sans"/>
                  <a:ea typeface="Open Sans"/>
                  <a:cs typeface="Open Sans"/>
                  <a:sym typeface="Open Sans"/>
                </a:rPr>
                <a:t>App: Nifty</a:t>
              </a:r>
            </a:p>
            <a:p>
              <a:pPr algn="ctr">
                <a:buClr>
                  <a:schemeClr val="lt1"/>
                </a:buClr>
                <a:buSzPct val="25000"/>
              </a:pPr>
              <a:r>
                <a:rPr lang="en-US" sz="2400" dirty="0">
                  <a:solidFill>
                    <a:schemeClr val="lt1"/>
                  </a:solidFill>
                  <a:latin typeface="Open Sans"/>
                  <a:ea typeface="Open Sans"/>
                  <a:cs typeface="Open Sans"/>
                  <a:sym typeface="Open Sans"/>
                </a:rPr>
                <a:t>Phase: Dev</a:t>
              </a:r>
            </a:p>
            <a:p>
              <a:pPr algn="ctr">
                <a:buClr>
                  <a:schemeClr val="lt1"/>
                </a:buClr>
                <a:buSzPct val="25000"/>
              </a:pPr>
              <a:r>
                <a:rPr lang="en-US" sz="2400" dirty="0">
                  <a:solidFill>
                    <a:schemeClr val="lt1"/>
                  </a:solidFill>
                  <a:latin typeface="Open Sans"/>
                  <a:ea typeface="Open Sans"/>
                  <a:cs typeface="Open Sans"/>
                  <a:sym typeface="Open Sans"/>
                </a:rPr>
                <a:t>Role: FE</a:t>
              </a:r>
            </a:p>
          </p:txBody>
        </p:sp>
        <p:sp>
          <p:nvSpPr>
            <p:cNvPr id="680" name="Shape 680"/>
            <p:cNvSpPr/>
            <p:nvPr/>
          </p:nvSpPr>
          <p:spPr>
            <a:xfrm>
              <a:off x="9155995" y="381000"/>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Dev</a:t>
              </a:r>
            </a:p>
            <a:p>
              <a:pPr algn="ctr">
                <a:buClr>
                  <a:schemeClr val="lt1"/>
                </a:buClr>
                <a:buSzPct val="25000"/>
              </a:pPr>
              <a:r>
                <a:rPr lang="en-US" sz="2400">
                  <a:solidFill>
                    <a:schemeClr val="lt1"/>
                  </a:solidFill>
                  <a:latin typeface="Open Sans"/>
                  <a:ea typeface="Open Sans"/>
                  <a:cs typeface="Open Sans"/>
                  <a:sym typeface="Open Sans"/>
                </a:rPr>
                <a:t>Role: BE</a:t>
              </a:r>
            </a:p>
          </p:txBody>
        </p:sp>
      </p:grpSp>
      <p:cxnSp>
        <p:nvCxnSpPr>
          <p:cNvPr id="681" name="Shape 681"/>
          <p:cNvCxnSpPr>
            <a:stCxn id="665" idx="0"/>
            <a:endCxn id="680" idx="2"/>
          </p:cNvCxnSpPr>
          <p:nvPr/>
        </p:nvCxnSpPr>
        <p:spPr>
          <a:xfrm rot="10800000" flipH="1">
            <a:off x="10037644" y="1570591"/>
            <a:ext cx="575400" cy="759900"/>
          </a:xfrm>
          <a:prstGeom prst="straightConnector1">
            <a:avLst/>
          </a:prstGeom>
          <a:noFill/>
          <a:ln w="19050" cap="flat" cmpd="sng">
            <a:solidFill>
              <a:srgbClr val="C00000"/>
            </a:solidFill>
            <a:prstDash val="solid"/>
            <a:round/>
            <a:headEnd type="oval" w="lg" len="lg"/>
            <a:tailEnd type="none" w="med" len="med"/>
          </a:ln>
        </p:spPr>
      </p:cxnSp>
      <p:grpSp>
        <p:nvGrpSpPr>
          <p:cNvPr id="682" name="Shape 682"/>
          <p:cNvGrpSpPr/>
          <p:nvPr/>
        </p:nvGrpSpPr>
        <p:grpSpPr>
          <a:xfrm>
            <a:off x="6562613" y="4906600"/>
            <a:ext cx="5124870" cy="1189498"/>
            <a:chOff x="6180025" y="381000"/>
            <a:chExt cx="5124870" cy="1189498"/>
          </a:xfrm>
          <a:solidFill>
            <a:schemeClr val="accent1"/>
          </a:solidFill>
        </p:grpSpPr>
        <p:sp>
          <p:nvSpPr>
            <p:cNvPr id="683" name="Shape 683"/>
            <p:cNvSpPr/>
            <p:nvPr/>
          </p:nvSpPr>
          <p:spPr>
            <a:xfrm>
              <a:off x="6180025" y="381000"/>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Test</a:t>
              </a:r>
            </a:p>
            <a:p>
              <a:pPr algn="ctr">
                <a:buClr>
                  <a:schemeClr val="lt1"/>
                </a:buClr>
                <a:buSzPct val="25000"/>
              </a:pPr>
              <a:r>
                <a:rPr lang="en-US" sz="2400">
                  <a:solidFill>
                    <a:schemeClr val="lt1"/>
                  </a:solidFill>
                  <a:latin typeface="Open Sans"/>
                  <a:ea typeface="Open Sans"/>
                  <a:cs typeface="Open Sans"/>
                  <a:sym typeface="Open Sans"/>
                </a:rPr>
                <a:t>Role: FE</a:t>
              </a:r>
            </a:p>
          </p:txBody>
        </p:sp>
        <p:sp>
          <p:nvSpPr>
            <p:cNvPr id="684" name="Shape 684"/>
            <p:cNvSpPr/>
            <p:nvPr/>
          </p:nvSpPr>
          <p:spPr>
            <a:xfrm>
              <a:off x="9155995" y="381000"/>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Test</a:t>
              </a:r>
            </a:p>
            <a:p>
              <a:pPr algn="ctr">
                <a:buClr>
                  <a:schemeClr val="lt1"/>
                </a:buClr>
                <a:buSzPct val="25000"/>
              </a:pPr>
              <a:r>
                <a:rPr lang="en-US" sz="2400">
                  <a:solidFill>
                    <a:schemeClr val="lt1"/>
                  </a:solidFill>
                  <a:latin typeface="Open Sans"/>
                  <a:ea typeface="Open Sans"/>
                  <a:cs typeface="Open Sans"/>
                  <a:sym typeface="Open Sans"/>
                </a:rPr>
                <a:t>Role: BE</a:t>
              </a:r>
            </a:p>
          </p:txBody>
        </p:sp>
      </p:grpSp>
      <p:cxnSp>
        <p:nvCxnSpPr>
          <p:cNvPr id="685" name="Shape 685"/>
          <p:cNvCxnSpPr>
            <a:stCxn id="670" idx="2"/>
            <a:endCxn id="683" idx="0"/>
          </p:cNvCxnSpPr>
          <p:nvPr/>
        </p:nvCxnSpPr>
        <p:spPr>
          <a:xfrm flipH="1">
            <a:off x="7637048" y="4341200"/>
            <a:ext cx="575400" cy="565500"/>
          </a:xfrm>
          <a:prstGeom prst="straightConnector1">
            <a:avLst/>
          </a:prstGeom>
          <a:noFill/>
          <a:ln w="19050" cap="flat" cmpd="sng">
            <a:solidFill>
              <a:srgbClr val="C00000"/>
            </a:solidFill>
            <a:prstDash val="solid"/>
            <a:round/>
            <a:headEnd type="oval" w="lg" len="lg"/>
            <a:tailEnd type="none" w="med" len="med"/>
          </a:ln>
        </p:spPr>
      </p:cxnSp>
      <p:cxnSp>
        <p:nvCxnSpPr>
          <p:cNvPr id="686" name="Shape 686"/>
          <p:cNvCxnSpPr>
            <a:stCxn id="674" idx="2"/>
            <a:endCxn id="684" idx="0"/>
          </p:cNvCxnSpPr>
          <p:nvPr/>
        </p:nvCxnSpPr>
        <p:spPr>
          <a:xfrm>
            <a:off x="10037643" y="4341200"/>
            <a:ext cx="575400" cy="565500"/>
          </a:xfrm>
          <a:prstGeom prst="straightConnector1">
            <a:avLst/>
          </a:prstGeom>
          <a:noFill/>
          <a:ln w="19050" cap="flat" cmpd="sng">
            <a:solidFill>
              <a:srgbClr val="C00000"/>
            </a:solidFill>
            <a:prstDash val="solid"/>
            <a:round/>
            <a:headEnd type="oval" w="lg" len="lg"/>
            <a:tailEnd type="none" w="med" len="med"/>
          </a:ln>
        </p:spPr>
      </p:cxnSp>
    </p:spTree>
    <p:extLst>
      <p:ext uri="{BB962C8B-B14F-4D97-AF65-F5344CB8AC3E}">
        <p14:creationId xmlns:p14="http://schemas.microsoft.com/office/powerpoint/2010/main" val="367850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Virtualization and Container Concepts</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7850822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grpSp>
        <p:nvGrpSpPr>
          <p:cNvPr id="693" name="Shape 693"/>
          <p:cNvGrpSpPr/>
          <p:nvPr/>
        </p:nvGrpSpPr>
        <p:grpSpPr>
          <a:xfrm>
            <a:off x="4169476" y="2652263"/>
            <a:ext cx="1570756" cy="918943"/>
            <a:chOff x="7511125" y="2243400"/>
            <a:chExt cx="3492898" cy="1888499"/>
          </a:xfrm>
        </p:grpSpPr>
        <p:sp>
          <p:nvSpPr>
            <p:cNvPr id="694" name="Shape 694"/>
            <p:cNvSpPr/>
            <p:nvPr/>
          </p:nvSpPr>
          <p:spPr>
            <a:xfrm>
              <a:off x="7511125" y="2243400"/>
              <a:ext cx="3492898" cy="1888499"/>
            </a:xfrm>
            <a:prstGeom prst="rect">
              <a:avLst/>
            </a:prstGeom>
            <a:solidFill>
              <a:srgbClr val="ED9D97"/>
            </a:solidFill>
            <a:ln w="19050" cap="flat" cmpd="sng">
              <a:solidFill>
                <a:srgbClr val="D84437"/>
              </a:solidFill>
              <a:prstDash val="solid"/>
              <a:round/>
              <a:headEnd type="none" w="med" len="med"/>
              <a:tailEnd type="none" w="med" len="med"/>
            </a:ln>
          </p:spPr>
          <p:txBody>
            <a:bodyPr lIns="91425" tIns="91425" rIns="91425" bIns="91425" anchor="t" anchorCtr="0">
              <a:noAutofit/>
            </a:bodyPr>
            <a:lstStyle/>
            <a:p>
              <a:pPr>
                <a:buClr>
                  <a:srgbClr val="000000"/>
                </a:buClr>
              </a:pPr>
              <a:endParaRPr sz="1400">
                <a:solidFill>
                  <a:srgbClr val="000000"/>
                </a:solidFill>
                <a:latin typeface="Arial"/>
                <a:ea typeface="Arial"/>
                <a:cs typeface="Arial"/>
                <a:sym typeface="Arial"/>
              </a:endParaRPr>
            </a:p>
          </p:txBody>
        </p:sp>
        <p:sp>
          <p:nvSpPr>
            <p:cNvPr id="695" name="Shape 695"/>
            <p:cNvSpPr/>
            <p:nvPr/>
          </p:nvSpPr>
          <p:spPr>
            <a:xfrm>
              <a:off x="7766700" y="2498975"/>
              <a:ext cx="1377300" cy="1363200"/>
            </a:xfrm>
            <a:prstGeom prst="roundRect">
              <a:avLst>
                <a:gd name="adj" fmla="val 16667"/>
              </a:avLst>
            </a:prstGeom>
            <a:solidFill>
              <a:srgbClr val="E57368"/>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96" name="Shape 696"/>
            <p:cNvSpPr/>
            <p:nvPr/>
          </p:nvSpPr>
          <p:spPr>
            <a:xfrm>
              <a:off x="9381575" y="2498975"/>
              <a:ext cx="1377300" cy="1363200"/>
            </a:xfrm>
            <a:prstGeom prst="roundRect">
              <a:avLst>
                <a:gd name="adj" fmla="val 16667"/>
              </a:avLst>
            </a:prstGeom>
            <a:solidFill>
              <a:srgbClr val="E57368"/>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697" name="Shape 697"/>
          <p:cNvGrpSpPr/>
          <p:nvPr/>
        </p:nvGrpSpPr>
        <p:grpSpPr>
          <a:xfrm>
            <a:off x="6451872" y="2652263"/>
            <a:ext cx="1570756" cy="918943"/>
            <a:chOff x="7511125" y="2243400"/>
            <a:chExt cx="3492898" cy="1888499"/>
          </a:xfrm>
        </p:grpSpPr>
        <p:sp>
          <p:nvSpPr>
            <p:cNvPr id="698" name="Shape 698"/>
            <p:cNvSpPr/>
            <p:nvPr/>
          </p:nvSpPr>
          <p:spPr>
            <a:xfrm>
              <a:off x="7511125" y="2243400"/>
              <a:ext cx="3492898" cy="1888499"/>
            </a:xfrm>
            <a:prstGeom prst="rect">
              <a:avLst/>
            </a:prstGeom>
            <a:solidFill>
              <a:srgbClr val="7BCFA9"/>
            </a:solidFill>
            <a:ln w="19050" cap="flat" cmpd="sng">
              <a:solidFill>
                <a:srgbClr val="009925"/>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699" name="Shape 699"/>
            <p:cNvSpPr/>
            <p:nvPr/>
          </p:nvSpPr>
          <p:spPr>
            <a:xfrm>
              <a:off x="7766700" y="2498975"/>
              <a:ext cx="1377300" cy="1363200"/>
            </a:xfrm>
            <a:prstGeom prst="roundRect">
              <a:avLst>
                <a:gd name="adj" fmla="val 16667"/>
              </a:avLst>
            </a:prstGeom>
            <a:solidFill>
              <a:srgbClr val="33B679"/>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00" name="Shape 700"/>
            <p:cNvSpPr/>
            <p:nvPr/>
          </p:nvSpPr>
          <p:spPr>
            <a:xfrm>
              <a:off x="9381575" y="2498975"/>
              <a:ext cx="1377300" cy="1363200"/>
            </a:xfrm>
            <a:prstGeom prst="roundRect">
              <a:avLst>
                <a:gd name="adj" fmla="val 16667"/>
              </a:avLst>
            </a:prstGeom>
            <a:solidFill>
              <a:srgbClr val="33B679"/>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701" name="Shape 701"/>
          <p:cNvGrpSpPr/>
          <p:nvPr/>
        </p:nvGrpSpPr>
        <p:grpSpPr>
          <a:xfrm>
            <a:off x="4169476" y="4201260"/>
            <a:ext cx="1570756" cy="918943"/>
            <a:chOff x="7511125" y="2243400"/>
            <a:chExt cx="3492898" cy="1888499"/>
          </a:xfrm>
        </p:grpSpPr>
        <p:sp>
          <p:nvSpPr>
            <p:cNvPr id="702" name="Shape 702"/>
            <p:cNvSpPr/>
            <p:nvPr/>
          </p:nvSpPr>
          <p:spPr>
            <a:xfrm>
              <a:off x="7511125" y="2243400"/>
              <a:ext cx="3492898" cy="1888499"/>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03" name="Shape 703"/>
            <p:cNvSpPr/>
            <p:nvPr/>
          </p:nvSpPr>
          <p:spPr>
            <a:xfrm>
              <a:off x="7766700" y="2498975"/>
              <a:ext cx="1377300" cy="13632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04" name="Shape 704"/>
            <p:cNvSpPr/>
            <p:nvPr/>
          </p:nvSpPr>
          <p:spPr>
            <a:xfrm>
              <a:off x="9381575" y="2498975"/>
              <a:ext cx="1377300" cy="13632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705" name="Shape 705"/>
          <p:cNvGrpSpPr/>
          <p:nvPr/>
        </p:nvGrpSpPr>
        <p:grpSpPr>
          <a:xfrm>
            <a:off x="6451872" y="4201260"/>
            <a:ext cx="1570756" cy="918943"/>
            <a:chOff x="7511125" y="2243400"/>
            <a:chExt cx="3492898" cy="1888499"/>
          </a:xfrm>
        </p:grpSpPr>
        <p:sp>
          <p:nvSpPr>
            <p:cNvPr id="706" name="Shape 706"/>
            <p:cNvSpPr/>
            <p:nvPr/>
          </p:nvSpPr>
          <p:spPr>
            <a:xfrm>
              <a:off x="7511125" y="2243400"/>
              <a:ext cx="3492898" cy="1888499"/>
            </a:xfrm>
            <a:prstGeom prst="rect">
              <a:avLst/>
            </a:prstGeom>
            <a:solidFill>
              <a:srgbClr val="FFE168"/>
            </a:solidFill>
            <a:ln w="19050" cap="flat" cmpd="sng">
              <a:solidFill>
                <a:srgbClr val="F4B400"/>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07" name="Shape 707"/>
            <p:cNvSpPr/>
            <p:nvPr/>
          </p:nvSpPr>
          <p:spPr>
            <a:xfrm>
              <a:off x="7766700" y="2498975"/>
              <a:ext cx="1377300" cy="1363200"/>
            </a:xfrm>
            <a:prstGeom prst="roundRect">
              <a:avLst>
                <a:gd name="adj" fmla="val 16667"/>
              </a:avLst>
            </a:prstGeom>
            <a:solidFill>
              <a:srgbClr val="FBCB43"/>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08" name="Shape 708"/>
            <p:cNvSpPr/>
            <p:nvPr/>
          </p:nvSpPr>
          <p:spPr>
            <a:xfrm>
              <a:off x="9381575" y="2498975"/>
              <a:ext cx="1377300" cy="1363200"/>
            </a:xfrm>
            <a:prstGeom prst="roundRect">
              <a:avLst>
                <a:gd name="adj" fmla="val 16667"/>
              </a:avLst>
            </a:prstGeom>
            <a:solidFill>
              <a:srgbClr val="FBCB43"/>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cxnSp>
        <p:nvCxnSpPr>
          <p:cNvPr id="709" name="Shape 709"/>
          <p:cNvCxnSpPr>
            <a:stCxn id="694" idx="1"/>
          </p:cNvCxnSpPr>
          <p:nvPr/>
        </p:nvCxnSpPr>
        <p:spPr>
          <a:xfrm rot="10800000">
            <a:off x="2137276" y="3111733"/>
            <a:ext cx="2032200" cy="0"/>
          </a:xfrm>
          <a:prstGeom prst="straightConnector1">
            <a:avLst/>
          </a:prstGeom>
          <a:noFill/>
          <a:ln w="19050" cap="flat" cmpd="sng">
            <a:solidFill>
              <a:srgbClr val="C00000"/>
            </a:solidFill>
            <a:prstDash val="solid"/>
            <a:round/>
            <a:headEnd type="oval" w="lg" len="lg"/>
            <a:tailEnd type="none" w="med" len="med"/>
          </a:ln>
        </p:spPr>
      </p:cxnSp>
      <p:grpSp>
        <p:nvGrpSpPr>
          <p:cNvPr id="710" name="Shape 710"/>
          <p:cNvGrpSpPr/>
          <p:nvPr/>
        </p:nvGrpSpPr>
        <p:grpSpPr>
          <a:xfrm>
            <a:off x="1062966" y="1922212"/>
            <a:ext cx="2148913" cy="3928010"/>
            <a:chOff x="1392637" y="1465012"/>
            <a:chExt cx="2148913" cy="3928010"/>
          </a:xfrm>
          <a:solidFill>
            <a:srgbClr val="C00000"/>
          </a:solidFill>
        </p:grpSpPr>
        <p:sp>
          <p:nvSpPr>
            <p:cNvPr id="711" name="Shape 711"/>
            <p:cNvSpPr/>
            <p:nvPr/>
          </p:nvSpPr>
          <p:spPr>
            <a:xfrm>
              <a:off x="1392637" y="1465012"/>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dirty="0">
                  <a:solidFill>
                    <a:schemeClr val="lt1"/>
                  </a:solidFill>
                  <a:latin typeface="Open Sans"/>
                  <a:ea typeface="Open Sans"/>
                  <a:cs typeface="Open Sans"/>
                  <a:sym typeface="Open Sans"/>
                </a:rPr>
                <a:t>App: Nifty</a:t>
              </a:r>
            </a:p>
            <a:p>
              <a:pPr algn="ctr">
                <a:buClr>
                  <a:schemeClr val="lt1"/>
                </a:buClr>
                <a:buSzPct val="25000"/>
              </a:pPr>
              <a:r>
                <a:rPr lang="en-US" sz="2400" dirty="0">
                  <a:solidFill>
                    <a:schemeClr val="lt1"/>
                  </a:solidFill>
                  <a:latin typeface="Open Sans"/>
                  <a:ea typeface="Open Sans"/>
                  <a:cs typeface="Open Sans"/>
                  <a:sym typeface="Open Sans"/>
                </a:rPr>
                <a:t>Phase: Dev</a:t>
              </a:r>
            </a:p>
            <a:p>
              <a:pPr algn="ctr">
                <a:buClr>
                  <a:schemeClr val="lt1"/>
                </a:buClr>
                <a:buSzPct val="25000"/>
              </a:pPr>
              <a:r>
                <a:rPr lang="en-US" sz="2400" dirty="0">
                  <a:solidFill>
                    <a:schemeClr val="lt1"/>
                  </a:solidFill>
                  <a:latin typeface="Open Sans"/>
                  <a:ea typeface="Open Sans"/>
                  <a:cs typeface="Open Sans"/>
                  <a:sym typeface="Open Sans"/>
                </a:rPr>
                <a:t>Role: FE</a:t>
              </a:r>
            </a:p>
          </p:txBody>
        </p:sp>
        <p:sp>
          <p:nvSpPr>
            <p:cNvPr id="712" name="Shape 712"/>
            <p:cNvSpPr/>
            <p:nvPr/>
          </p:nvSpPr>
          <p:spPr>
            <a:xfrm>
              <a:off x="1392650" y="4203525"/>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Test</a:t>
              </a:r>
            </a:p>
            <a:p>
              <a:pPr algn="ctr">
                <a:buClr>
                  <a:schemeClr val="lt1"/>
                </a:buClr>
                <a:buSzPct val="25000"/>
              </a:pPr>
              <a:r>
                <a:rPr lang="en-US" sz="2400">
                  <a:solidFill>
                    <a:schemeClr val="lt1"/>
                  </a:solidFill>
                  <a:latin typeface="Open Sans"/>
                  <a:ea typeface="Open Sans"/>
                  <a:cs typeface="Open Sans"/>
                  <a:sym typeface="Open Sans"/>
                </a:rPr>
                <a:t>Role: FE</a:t>
              </a:r>
            </a:p>
          </p:txBody>
        </p:sp>
      </p:grpSp>
      <p:grpSp>
        <p:nvGrpSpPr>
          <p:cNvPr id="713" name="Shape 713"/>
          <p:cNvGrpSpPr/>
          <p:nvPr/>
        </p:nvGrpSpPr>
        <p:grpSpPr>
          <a:xfrm>
            <a:off x="8980124" y="1922212"/>
            <a:ext cx="2148911" cy="3928010"/>
            <a:chOff x="9309795" y="1465012"/>
            <a:chExt cx="2148911" cy="3928010"/>
          </a:xfrm>
          <a:solidFill>
            <a:srgbClr val="C00000"/>
          </a:solidFill>
        </p:grpSpPr>
        <p:sp>
          <p:nvSpPr>
            <p:cNvPr id="714" name="Shape 714"/>
            <p:cNvSpPr/>
            <p:nvPr/>
          </p:nvSpPr>
          <p:spPr>
            <a:xfrm>
              <a:off x="9309807" y="1465012"/>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Dev</a:t>
              </a:r>
            </a:p>
            <a:p>
              <a:pPr algn="ctr">
                <a:buClr>
                  <a:schemeClr val="lt1"/>
                </a:buClr>
                <a:buSzPct val="25000"/>
              </a:pPr>
              <a:r>
                <a:rPr lang="en-US" sz="2400">
                  <a:solidFill>
                    <a:schemeClr val="lt1"/>
                  </a:solidFill>
                  <a:latin typeface="Open Sans"/>
                  <a:ea typeface="Open Sans"/>
                  <a:cs typeface="Open Sans"/>
                  <a:sym typeface="Open Sans"/>
                </a:rPr>
                <a:t>Role: BE</a:t>
              </a:r>
            </a:p>
          </p:txBody>
        </p:sp>
        <p:sp>
          <p:nvSpPr>
            <p:cNvPr id="715" name="Shape 715"/>
            <p:cNvSpPr/>
            <p:nvPr/>
          </p:nvSpPr>
          <p:spPr>
            <a:xfrm>
              <a:off x="9309795" y="4203525"/>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Test</a:t>
              </a:r>
            </a:p>
            <a:p>
              <a:pPr algn="ctr">
                <a:buClr>
                  <a:schemeClr val="lt1"/>
                </a:buClr>
                <a:buSzPct val="25000"/>
              </a:pPr>
              <a:r>
                <a:rPr lang="en-US" sz="2400">
                  <a:solidFill>
                    <a:schemeClr val="lt1"/>
                  </a:solidFill>
                  <a:latin typeface="Open Sans"/>
                  <a:ea typeface="Open Sans"/>
                  <a:cs typeface="Open Sans"/>
                  <a:sym typeface="Open Sans"/>
                </a:rPr>
                <a:t>Role: BE</a:t>
              </a:r>
            </a:p>
          </p:txBody>
        </p:sp>
      </p:grpSp>
      <p:cxnSp>
        <p:nvCxnSpPr>
          <p:cNvPr id="716" name="Shape 716"/>
          <p:cNvCxnSpPr>
            <a:stCxn id="698" idx="3"/>
            <a:endCxn id="714" idx="2"/>
          </p:cNvCxnSpPr>
          <p:nvPr/>
        </p:nvCxnSpPr>
        <p:spPr>
          <a:xfrm>
            <a:off x="8022628" y="3111733"/>
            <a:ext cx="2031900" cy="0"/>
          </a:xfrm>
          <a:prstGeom prst="straightConnector1">
            <a:avLst/>
          </a:prstGeom>
          <a:noFill/>
          <a:ln w="19050" cap="flat" cmpd="sng">
            <a:solidFill>
              <a:srgbClr val="C00000"/>
            </a:solidFill>
            <a:prstDash val="solid"/>
            <a:round/>
            <a:headEnd type="oval" w="lg" len="lg"/>
            <a:tailEnd type="none" w="med" len="med"/>
          </a:ln>
        </p:spPr>
      </p:cxnSp>
      <p:cxnSp>
        <p:nvCxnSpPr>
          <p:cNvPr id="717" name="Shape 717"/>
          <p:cNvCxnSpPr>
            <a:stCxn id="702" idx="1"/>
            <a:endCxn id="712" idx="0"/>
          </p:cNvCxnSpPr>
          <p:nvPr/>
        </p:nvCxnSpPr>
        <p:spPr>
          <a:xfrm rot="10800000">
            <a:off x="2137576" y="4660730"/>
            <a:ext cx="2031900" cy="0"/>
          </a:xfrm>
          <a:prstGeom prst="straightConnector1">
            <a:avLst/>
          </a:prstGeom>
          <a:noFill/>
          <a:ln w="19050" cap="flat" cmpd="sng">
            <a:solidFill>
              <a:srgbClr val="C00000"/>
            </a:solidFill>
            <a:prstDash val="solid"/>
            <a:round/>
            <a:headEnd type="oval" w="lg" len="lg"/>
            <a:tailEnd type="none" w="med" len="med"/>
          </a:ln>
        </p:spPr>
      </p:cxnSp>
      <p:cxnSp>
        <p:nvCxnSpPr>
          <p:cNvPr id="718" name="Shape 718"/>
          <p:cNvCxnSpPr>
            <a:stCxn id="706" idx="3"/>
            <a:endCxn id="715" idx="0"/>
          </p:cNvCxnSpPr>
          <p:nvPr/>
        </p:nvCxnSpPr>
        <p:spPr>
          <a:xfrm>
            <a:off x="8022628" y="4660730"/>
            <a:ext cx="2031900" cy="0"/>
          </a:xfrm>
          <a:prstGeom prst="straightConnector1">
            <a:avLst/>
          </a:prstGeom>
          <a:noFill/>
          <a:ln w="19050" cap="flat" cmpd="sng">
            <a:solidFill>
              <a:srgbClr val="C00000"/>
            </a:solidFill>
            <a:prstDash val="solid"/>
            <a:round/>
            <a:headEnd type="oval" w="lg" len="lg"/>
            <a:tailEnd type="none" w="med" len="med"/>
          </a:ln>
        </p:spPr>
      </p:cxnSp>
      <p:sp>
        <p:nvSpPr>
          <p:cNvPr id="2" name="Title 1"/>
          <p:cNvSpPr>
            <a:spLocks noGrp="1"/>
          </p:cNvSpPr>
          <p:nvPr>
            <p:ph type="title"/>
          </p:nvPr>
        </p:nvSpPr>
        <p:spPr/>
        <p:txBody>
          <a:bodyPr/>
          <a:lstStyle/>
          <a:p>
            <a:r>
              <a:rPr lang="en-US" dirty="0"/>
              <a:t>Selectors</a:t>
            </a:r>
          </a:p>
        </p:txBody>
      </p:sp>
    </p:spTree>
    <p:extLst>
      <p:ext uri="{BB962C8B-B14F-4D97-AF65-F5344CB8AC3E}">
        <p14:creationId xmlns:p14="http://schemas.microsoft.com/office/powerpoint/2010/main" val="23724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Shape 724"/>
          <p:cNvSpPr/>
          <p:nvPr/>
        </p:nvSpPr>
        <p:spPr>
          <a:xfrm>
            <a:off x="3944627" y="2336912"/>
            <a:ext cx="4511999" cy="3571500"/>
          </a:xfrm>
          <a:prstGeom prst="roundRect">
            <a:avLst>
              <a:gd name="adj" fmla="val 16667"/>
            </a:avLst>
          </a:prstGeom>
          <a:noFill/>
          <a:ln w="19050" cap="flat" cmpd="sng">
            <a:solidFill>
              <a:srgbClr val="4D4D4D"/>
            </a:solidFill>
            <a:prstDash val="solid"/>
            <a:round/>
            <a:headEnd type="none" w="med" len="med"/>
            <a:tailEnd type="none" w="med" len="med"/>
          </a:ln>
        </p:spPr>
        <p:txBody>
          <a:bodyPr lIns="91425" tIns="91425" rIns="91425" bIns="91425" anchor="t" anchorCtr="0">
            <a:noAutofit/>
          </a:bodyPr>
          <a:lstStyle/>
          <a:p>
            <a:pPr algn="ctr">
              <a:buClr>
                <a:srgbClr val="000000"/>
              </a:buClr>
              <a:buSzPct val="25000"/>
            </a:pPr>
            <a:r>
              <a:rPr lang="en-US" sz="2400" dirty="0">
                <a:solidFill>
                  <a:srgbClr val="000000"/>
                </a:solidFill>
                <a:latin typeface="Open Sans"/>
                <a:ea typeface="Open Sans"/>
                <a:cs typeface="Open Sans"/>
                <a:sym typeface="Open Sans"/>
              </a:rPr>
              <a:t>App == Nifty</a:t>
            </a:r>
          </a:p>
          <a:p>
            <a:pPr>
              <a:buClr>
                <a:srgbClr val="000000"/>
              </a:buClr>
            </a:pPr>
            <a:endParaRPr sz="2400" dirty="0">
              <a:solidFill>
                <a:srgbClr val="000000"/>
              </a:solidFill>
              <a:latin typeface="Open Sans"/>
              <a:ea typeface="Open Sans"/>
              <a:cs typeface="Open Sans"/>
              <a:sym typeface="Open Sans"/>
            </a:endParaRPr>
          </a:p>
        </p:txBody>
      </p:sp>
      <p:grpSp>
        <p:nvGrpSpPr>
          <p:cNvPr id="725" name="Shape 725"/>
          <p:cNvGrpSpPr/>
          <p:nvPr/>
        </p:nvGrpSpPr>
        <p:grpSpPr>
          <a:xfrm>
            <a:off x="4261464" y="3214325"/>
            <a:ext cx="1570756" cy="918943"/>
            <a:chOff x="7511125" y="2243400"/>
            <a:chExt cx="3492898" cy="1888499"/>
          </a:xfrm>
        </p:grpSpPr>
        <p:sp>
          <p:nvSpPr>
            <p:cNvPr id="726" name="Shape 726"/>
            <p:cNvSpPr/>
            <p:nvPr/>
          </p:nvSpPr>
          <p:spPr>
            <a:xfrm>
              <a:off x="7511125" y="2243400"/>
              <a:ext cx="3492898" cy="1888499"/>
            </a:xfrm>
            <a:prstGeom prst="rect">
              <a:avLst/>
            </a:prstGeom>
            <a:solidFill>
              <a:srgbClr val="ED9D97"/>
            </a:solidFill>
            <a:ln w="38100" cap="flat" cmpd="sng">
              <a:solidFill>
                <a:srgbClr val="D84437"/>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27" name="Shape 727"/>
            <p:cNvSpPr/>
            <p:nvPr/>
          </p:nvSpPr>
          <p:spPr>
            <a:xfrm>
              <a:off x="7766700" y="2498975"/>
              <a:ext cx="1377300" cy="1363200"/>
            </a:xfrm>
            <a:prstGeom prst="roundRect">
              <a:avLst>
                <a:gd name="adj" fmla="val 16667"/>
              </a:avLst>
            </a:prstGeom>
            <a:solidFill>
              <a:srgbClr val="D84437"/>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28" name="Shape 728"/>
            <p:cNvSpPr/>
            <p:nvPr/>
          </p:nvSpPr>
          <p:spPr>
            <a:xfrm>
              <a:off x="9381575" y="2498975"/>
              <a:ext cx="1377300" cy="1363200"/>
            </a:xfrm>
            <a:prstGeom prst="roundRect">
              <a:avLst>
                <a:gd name="adj" fmla="val 16667"/>
              </a:avLst>
            </a:prstGeom>
            <a:solidFill>
              <a:srgbClr val="D84437"/>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729" name="Shape 729"/>
          <p:cNvGrpSpPr/>
          <p:nvPr/>
        </p:nvGrpSpPr>
        <p:grpSpPr>
          <a:xfrm>
            <a:off x="6543860" y="3214325"/>
            <a:ext cx="1570756" cy="918943"/>
            <a:chOff x="7511125" y="2243400"/>
            <a:chExt cx="3492898" cy="1888499"/>
          </a:xfrm>
        </p:grpSpPr>
        <p:sp>
          <p:nvSpPr>
            <p:cNvPr id="730" name="Shape 730"/>
            <p:cNvSpPr/>
            <p:nvPr/>
          </p:nvSpPr>
          <p:spPr>
            <a:xfrm>
              <a:off x="7511125" y="2243400"/>
              <a:ext cx="3492898" cy="1888499"/>
            </a:xfrm>
            <a:prstGeom prst="rect">
              <a:avLst/>
            </a:prstGeom>
            <a:solidFill>
              <a:srgbClr val="7BCFA9"/>
            </a:solidFill>
            <a:ln w="38100" cap="flat" cmpd="sng">
              <a:solidFill>
                <a:srgbClr val="009925"/>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31" name="Shape 731"/>
            <p:cNvSpPr/>
            <p:nvPr/>
          </p:nvSpPr>
          <p:spPr>
            <a:xfrm>
              <a:off x="7766700" y="2498975"/>
              <a:ext cx="1377300" cy="1363200"/>
            </a:xfrm>
            <a:prstGeom prst="roundRect">
              <a:avLst>
                <a:gd name="adj" fmla="val 16667"/>
              </a:avLst>
            </a:prstGeom>
            <a:solidFill>
              <a:srgbClr val="009925"/>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32" name="Shape 732"/>
            <p:cNvSpPr/>
            <p:nvPr/>
          </p:nvSpPr>
          <p:spPr>
            <a:xfrm>
              <a:off x="9381575" y="2498975"/>
              <a:ext cx="1377300" cy="1363200"/>
            </a:xfrm>
            <a:prstGeom prst="roundRect">
              <a:avLst>
                <a:gd name="adj" fmla="val 16667"/>
              </a:avLst>
            </a:prstGeom>
            <a:solidFill>
              <a:srgbClr val="009925"/>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733" name="Shape 733"/>
          <p:cNvGrpSpPr/>
          <p:nvPr/>
        </p:nvGrpSpPr>
        <p:grpSpPr>
          <a:xfrm>
            <a:off x="4261464" y="4763322"/>
            <a:ext cx="1570756" cy="918943"/>
            <a:chOff x="7511125" y="2243400"/>
            <a:chExt cx="3492898" cy="1888499"/>
          </a:xfrm>
        </p:grpSpPr>
        <p:sp>
          <p:nvSpPr>
            <p:cNvPr id="734" name="Shape 734"/>
            <p:cNvSpPr/>
            <p:nvPr/>
          </p:nvSpPr>
          <p:spPr>
            <a:xfrm>
              <a:off x="7511125" y="2243400"/>
              <a:ext cx="3492898" cy="1888499"/>
            </a:xfrm>
            <a:prstGeom prst="rect">
              <a:avLst/>
            </a:prstGeom>
            <a:solidFill>
              <a:srgbClr val="A0C3FF"/>
            </a:solidFill>
            <a:ln w="38100" cap="flat" cmpd="sng">
              <a:solidFill>
                <a:srgbClr val="4285F4"/>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35" name="Shape 735"/>
            <p:cNvSpPr/>
            <p:nvPr/>
          </p:nvSpPr>
          <p:spPr>
            <a:xfrm>
              <a:off x="7766700" y="2498975"/>
              <a:ext cx="1377300" cy="1363200"/>
            </a:xfrm>
            <a:prstGeom prst="roundRect">
              <a:avLst>
                <a:gd name="adj" fmla="val 16667"/>
              </a:avLst>
            </a:prstGeom>
            <a:solidFill>
              <a:srgbClr val="4285F4"/>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36" name="Shape 736"/>
            <p:cNvSpPr/>
            <p:nvPr/>
          </p:nvSpPr>
          <p:spPr>
            <a:xfrm>
              <a:off x="9381575" y="2498975"/>
              <a:ext cx="1377300" cy="1363200"/>
            </a:xfrm>
            <a:prstGeom prst="roundRect">
              <a:avLst>
                <a:gd name="adj" fmla="val 16667"/>
              </a:avLst>
            </a:prstGeom>
            <a:solidFill>
              <a:srgbClr val="4285F4"/>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737" name="Shape 737"/>
          <p:cNvGrpSpPr/>
          <p:nvPr/>
        </p:nvGrpSpPr>
        <p:grpSpPr>
          <a:xfrm>
            <a:off x="6543860" y="4763322"/>
            <a:ext cx="1570756" cy="918943"/>
            <a:chOff x="7511125" y="2243400"/>
            <a:chExt cx="3492898" cy="1888499"/>
          </a:xfrm>
        </p:grpSpPr>
        <p:sp>
          <p:nvSpPr>
            <p:cNvPr id="738" name="Shape 738"/>
            <p:cNvSpPr/>
            <p:nvPr/>
          </p:nvSpPr>
          <p:spPr>
            <a:xfrm>
              <a:off x="7511125" y="2243400"/>
              <a:ext cx="3492898" cy="1888499"/>
            </a:xfrm>
            <a:prstGeom prst="rect">
              <a:avLst/>
            </a:prstGeom>
            <a:solidFill>
              <a:srgbClr val="FFE168"/>
            </a:solidFill>
            <a:ln w="38100" cap="flat" cmpd="sng">
              <a:solidFill>
                <a:srgbClr val="F4B400"/>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39" name="Shape 739"/>
            <p:cNvSpPr/>
            <p:nvPr/>
          </p:nvSpPr>
          <p:spPr>
            <a:xfrm>
              <a:off x="7766700" y="2498975"/>
              <a:ext cx="1377300" cy="1363200"/>
            </a:xfrm>
            <a:prstGeom prst="roundRect">
              <a:avLst>
                <a:gd name="adj" fmla="val 16667"/>
              </a:avLst>
            </a:prstGeom>
            <a:solidFill>
              <a:srgbClr val="F4B400"/>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40" name="Shape 740"/>
            <p:cNvSpPr/>
            <p:nvPr/>
          </p:nvSpPr>
          <p:spPr>
            <a:xfrm>
              <a:off x="9381575" y="2498975"/>
              <a:ext cx="1377300" cy="1363200"/>
            </a:xfrm>
            <a:prstGeom prst="roundRect">
              <a:avLst>
                <a:gd name="adj" fmla="val 16667"/>
              </a:avLst>
            </a:prstGeom>
            <a:solidFill>
              <a:srgbClr val="F4B400"/>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cxnSp>
        <p:nvCxnSpPr>
          <p:cNvPr id="741" name="Shape 741"/>
          <p:cNvCxnSpPr>
            <a:stCxn id="726" idx="1"/>
          </p:cNvCxnSpPr>
          <p:nvPr/>
        </p:nvCxnSpPr>
        <p:spPr>
          <a:xfrm rot="10800000">
            <a:off x="2229264" y="3673795"/>
            <a:ext cx="2032200" cy="0"/>
          </a:xfrm>
          <a:prstGeom prst="straightConnector1">
            <a:avLst/>
          </a:prstGeom>
          <a:noFill/>
          <a:ln w="19050" cap="flat" cmpd="sng">
            <a:solidFill>
              <a:srgbClr val="C00000"/>
            </a:solidFill>
            <a:prstDash val="solid"/>
            <a:round/>
            <a:headEnd type="oval" w="lg" len="lg"/>
            <a:tailEnd type="none" w="med" len="med"/>
          </a:ln>
        </p:spPr>
      </p:cxnSp>
      <p:cxnSp>
        <p:nvCxnSpPr>
          <p:cNvPr id="742" name="Shape 742"/>
          <p:cNvCxnSpPr>
            <a:stCxn id="730" idx="3"/>
          </p:cNvCxnSpPr>
          <p:nvPr/>
        </p:nvCxnSpPr>
        <p:spPr>
          <a:xfrm>
            <a:off x="8114616" y="3673795"/>
            <a:ext cx="2031900" cy="0"/>
          </a:xfrm>
          <a:prstGeom prst="straightConnector1">
            <a:avLst/>
          </a:prstGeom>
          <a:noFill/>
          <a:ln w="19050" cap="flat" cmpd="sng">
            <a:solidFill>
              <a:srgbClr val="C00000"/>
            </a:solidFill>
            <a:prstDash val="solid"/>
            <a:round/>
            <a:headEnd type="oval" w="lg" len="lg"/>
            <a:tailEnd type="none" w="med" len="med"/>
          </a:ln>
        </p:spPr>
      </p:cxnSp>
      <p:grpSp>
        <p:nvGrpSpPr>
          <p:cNvPr id="743" name="Shape 743"/>
          <p:cNvGrpSpPr/>
          <p:nvPr/>
        </p:nvGrpSpPr>
        <p:grpSpPr>
          <a:xfrm>
            <a:off x="1154954" y="2484274"/>
            <a:ext cx="2148913" cy="3928010"/>
            <a:chOff x="1392637" y="1465012"/>
            <a:chExt cx="2148913" cy="3928010"/>
          </a:xfrm>
          <a:solidFill>
            <a:schemeClr val="accent1"/>
          </a:solidFill>
        </p:grpSpPr>
        <p:sp>
          <p:nvSpPr>
            <p:cNvPr id="744" name="Shape 744"/>
            <p:cNvSpPr/>
            <p:nvPr/>
          </p:nvSpPr>
          <p:spPr>
            <a:xfrm>
              <a:off x="1392637" y="1465012"/>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b="1" dirty="0">
                  <a:solidFill>
                    <a:schemeClr val="lt1"/>
                  </a:solidFill>
                  <a:latin typeface="Open Sans"/>
                  <a:ea typeface="Open Sans"/>
                  <a:cs typeface="Open Sans"/>
                  <a:sym typeface="Open Sans"/>
                </a:rPr>
                <a:t>App: Nifty</a:t>
              </a:r>
            </a:p>
            <a:p>
              <a:pPr algn="ctr">
                <a:buClr>
                  <a:schemeClr val="lt1"/>
                </a:buClr>
                <a:buSzPct val="25000"/>
              </a:pPr>
              <a:r>
                <a:rPr lang="en-US" sz="2400" dirty="0">
                  <a:solidFill>
                    <a:schemeClr val="lt1"/>
                  </a:solidFill>
                  <a:latin typeface="Open Sans"/>
                  <a:ea typeface="Open Sans"/>
                  <a:cs typeface="Open Sans"/>
                  <a:sym typeface="Open Sans"/>
                </a:rPr>
                <a:t>Phase: Dev</a:t>
              </a:r>
            </a:p>
            <a:p>
              <a:pPr algn="ctr">
                <a:buClr>
                  <a:schemeClr val="lt1"/>
                </a:buClr>
                <a:buSzPct val="25000"/>
              </a:pPr>
              <a:r>
                <a:rPr lang="en-US" sz="2400" dirty="0">
                  <a:solidFill>
                    <a:schemeClr val="lt1"/>
                  </a:solidFill>
                  <a:latin typeface="Open Sans"/>
                  <a:ea typeface="Open Sans"/>
                  <a:cs typeface="Open Sans"/>
                  <a:sym typeface="Open Sans"/>
                </a:rPr>
                <a:t>Role: FE</a:t>
              </a:r>
            </a:p>
          </p:txBody>
        </p:sp>
        <p:sp>
          <p:nvSpPr>
            <p:cNvPr id="745" name="Shape 745"/>
            <p:cNvSpPr/>
            <p:nvPr/>
          </p:nvSpPr>
          <p:spPr>
            <a:xfrm>
              <a:off x="1392650" y="4203525"/>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b="1">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Test</a:t>
              </a:r>
            </a:p>
            <a:p>
              <a:pPr algn="ctr">
                <a:buClr>
                  <a:schemeClr val="lt1"/>
                </a:buClr>
                <a:buSzPct val="25000"/>
              </a:pPr>
              <a:r>
                <a:rPr lang="en-US" sz="2400">
                  <a:solidFill>
                    <a:schemeClr val="lt1"/>
                  </a:solidFill>
                  <a:latin typeface="Open Sans"/>
                  <a:ea typeface="Open Sans"/>
                  <a:cs typeface="Open Sans"/>
                  <a:sym typeface="Open Sans"/>
                </a:rPr>
                <a:t>Role: FE</a:t>
              </a:r>
            </a:p>
          </p:txBody>
        </p:sp>
      </p:grpSp>
      <p:grpSp>
        <p:nvGrpSpPr>
          <p:cNvPr id="746" name="Shape 746"/>
          <p:cNvGrpSpPr/>
          <p:nvPr/>
        </p:nvGrpSpPr>
        <p:grpSpPr>
          <a:xfrm>
            <a:off x="9072112" y="2484274"/>
            <a:ext cx="2148911" cy="3928010"/>
            <a:chOff x="9309795" y="1465012"/>
            <a:chExt cx="2148911" cy="3928010"/>
          </a:xfrm>
          <a:solidFill>
            <a:schemeClr val="accent1"/>
          </a:solidFill>
        </p:grpSpPr>
        <p:sp>
          <p:nvSpPr>
            <p:cNvPr id="747" name="Shape 747"/>
            <p:cNvSpPr/>
            <p:nvPr/>
          </p:nvSpPr>
          <p:spPr>
            <a:xfrm>
              <a:off x="9309807" y="1465012"/>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b="1">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Dev</a:t>
              </a:r>
            </a:p>
            <a:p>
              <a:pPr algn="ctr">
                <a:buClr>
                  <a:schemeClr val="lt1"/>
                </a:buClr>
                <a:buSzPct val="25000"/>
              </a:pPr>
              <a:r>
                <a:rPr lang="en-US" sz="2400">
                  <a:solidFill>
                    <a:schemeClr val="lt1"/>
                  </a:solidFill>
                  <a:latin typeface="Open Sans"/>
                  <a:ea typeface="Open Sans"/>
                  <a:cs typeface="Open Sans"/>
                  <a:sym typeface="Open Sans"/>
                </a:rPr>
                <a:t>Role: BE</a:t>
              </a:r>
            </a:p>
          </p:txBody>
        </p:sp>
        <p:sp>
          <p:nvSpPr>
            <p:cNvPr id="748" name="Shape 748"/>
            <p:cNvSpPr/>
            <p:nvPr/>
          </p:nvSpPr>
          <p:spPr>
            <a:xfrm>
              <a:off x="9309795" y="4203525"/>
              <a:ext cx="2148900" cy="1189498"/>
            </a:xfrm>
            <a:prstGeom prst="rect">
              <a:avLst/>
            </a:prstGeom>
            <a:grpFill/>
            <a:ln>
              <a:noFill/>
            </a:ln>
          </p:spPr>
          <p:txBody>
            <a:bodyPr lIns="91425" tIns="91425" rIns="91425" bIns="91425" anchor="ctr" anchorCtr="0">
              <a:noAutofit/>
            </a:bodyPr>
            <a:lstStyle/>
            <a:p>
              <a:pPr algn="ctr">
                <a:buClr>
                  <a:schemeClr val="lt1"/>
                </a:buClr>
                <a:buSzPct val="25000"/>
              </a:pPr>
              <a:r>
                <a:rPr lang="en-US" sz="2400" b="1" dirty="0">
                  <a:solidFill>
                    <a:schemeClr val="lt1"/>
                  </a:solidFill>
                  <a:latin typeface="Open Sans"/>
                  <a:ea typeface="Open Sans"/>
                  <a:cs typeface="Open Sans"/>
                  <a:sym typeface="Open Sans"/>
                </a:rPr>
                <a:t>App: Nifty</a:t>
              </a:r>
            </a:p>
            <a:p>
              <a:pPr algn="ctr">
                <a:buClr>
                  <a:schemeClr val="lt1"/>
                </a:buClr>
                <a:buSzPct val="25000"/>
              </a:pPr>
              <a:r>
                <a:rPr lang="en-US" sz="2400" dirty="0">
                  <a:solidFill>
                    <a:schemeClr val="lt1"/>
                  </a:solidFill>
                  <a:latin typeface="Open Sans"/>
                  <a:ea typeface="Open Sans"/>
                  <a:cs typeface="Open Sans"/>
                  <a:sym typeface="Open Sans"/>
                </a:rPr>
                <a:t>Phase: Test</a:t>
              </a:r>
            </a:p>
            <a:p>
              <a:pPr algn="ctr">
                <a:buClr>
                  <a:schemeClr val="lt1"/>
                </a:buClr>
                <a:buSzPct val="25000"/>
              </a:pPr>
              <a:r>
                <a:rPr lang="en-US" sz="2400" dirty="0">
                  <a:solidFill>
                    <a:schemeClr val="lt1"/>
                  </a:solidFill>
                  <a:latin typeface="Open Sans"/>
                  <a:ea typeface="Open Sans"/>
                  <a:cs typeface="Open Sans"/>
                  <a:sym typeface="Open Sans"/>
                </a:rPr>
                <a:t>Role: BE</a:t>
              </a:r>
            </a:p>
          </p:txBody>
        </p:sp>
      </p:grpSp>
      <p:cxnSp>
        <p:nvCxnSpPr>
          <p:cNvPr id="749" name="Shape 749"/>
          <p:cNvCxnSpPr>
            <a:stCxn id="734" idx="1"/>
            <a:endCxn id="745" idx="0"/>
          </p:cNvCxnSpPr>
          <p:nvPr/>
        </p:nvCxnSpPr>
        <p:spPr>
          <a:xfrm rot="10800000">
            <a:off x="2229564" y="5222792"/>
            <a:ext cx="2031900" cy="0"/>
          </a:xfrm>
          <a:prstGeom prst="straightConnector1">
            <a:avLst/>
          </a:prstGeom>
          <a:noFill/>
          <a:ln w="19050" cap="flat" cmpd="sng">
            <a:solidFill>
              <a:srgbClr val="C00000"/>
            </a:solidFill>
            <a:prstDash val="solid"/>
            <a:round/>
            <a:headEnd type="oval" w="lg" len="lg"/>
            <a:tailEnd type="none" w="med" len="med"/>
          </a:ln>
        </p:spPr>
      </p:cxnSp>
      <p:cxnSp>
        <p:nvCxnSpPr>
          <p:cNvPr id="750" name="Shape 750"/>
          <p:cNvCxnSpPr>
            <a:stCxn id="738" idx="3"/>
            <a:endCxn id="748" idx="0"/>
          </p:cNvCxnSpPr>
          <p:nvPr/>
        </p:nvCxnSpPr>
        <p:spPr>
          <a:xfrm>
            <a:off x="8114616" y="5222792"/>
            <a:ext cx="2031900" cy="0"/>
          </a:xfrm>
          <a:prstGeom prst="straightConnector1">
            <a:avLst/>
          </a:prstGeom>
          <a:noFill/>
          <a:ln w="19050" cap="flat" cmpd="sng">
            <a:solidFill>
              <a:srgbClr val="C00000"/>
            </a:solidFill>
            <a:prstDash val="solid"/>
            <a:round/>
            <a:headEnd type="oval" w="lg" len="lg"/>
            <a:tailEnd type="none" w="med" len="med"/>
          </a:ln>
        </p:spPr>
      </p:cxnSp>
      <p:sp>
        <p:nvSpPr>
          <p:cNvPr id="31" name="Title 1"/>
          <p:cNvSpPr txBox="1">
            <a:spLocks/>
          </p:cNvSpPr>
          <p:nvPr/>
        </p:nvSpPr>
        <p:spPr>
          <a:xfrm>
            <a:off x="1154954" y="973668"/>
            <a:ext cx="8761413" cy="706964"/>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Selectors</a:t>
            </a:r>
            <a:endParaRPr lang="en-US" dirty="0"/>
          </a:p>
        </p:txBody>
      </p:sp>
    </p:spTree>
    <p:extLst>
      <p:ext uri="{BB962C8B-B14F-4D97-AF65-F5344CB8AC3E}">
        <p14:creationId xmlns:p14="http://schemas.microsoft.com/office/powerpoint/2010/main" val="26539036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Shape 757"/>
          <p:cNvSpPr/>
          <p:nvPr/>
        </p:nvSpPr>
        <p:spPr>
          <a:xfrm>
            <a:off x="3902660" y="2403595"/>
            <a:ext cx="2214900" cy="3927899"/>
          </a:xfrm>
          <a:prstGeom prst="roundRect">
            <a:avLst>
              <a:gd name="adj" fmla="val 16667"/>
            </a:avLst>
          </a:prstGeom>
          <a:noFill/>
          <a:ln w="19050" cap="flat" cmpd="sng">
            <a:solidFill>
              <a:srgbClr val="4D4D4D"/>
            </a:solidFill>
            <a:prstDash val="solid"/>
            <a:round/>
            <a:headEnd type="none" w="med" len="med"/>
            <a:tailEnd type="none" w="med" len="med"/>
          </a:ln>
        </p:spPr>
        <p:txBody>
          <a:bodyPr lIns="91425" tIns="91425" rIns="91425" bIns="91425" anchor="t" anchorCtr="0">
            <a:noAutofit/>
          </a:bodyPr>
          <a:lstStyle/>
          <a:p>
            <a:pPr>
              <a:buClr>
                <a:srgbClr val="000000"/>
              </a:buClr>
              <a:buSzPct val="25000"/>
            </a:pPr>
            <a:r>
              <a:rPr lang="en-US" sz="2400">
                <a:solidFill>
                  <a:srgbClr val="000000"/>
                </a:solidFill>
                <a:latin typeface="Open Sans"/>
                <a:ea typeface="Open Sans"/>
                <a:cs typeface="Open Sans"/>
                <a:sym typeface="Open Sans"/>
              </a:rPr>
              <a:t>App == Nifty</a:t>
            </a:r>
          </a:p>
          <a:p>
            <a:pPr>
              <a:buClr>
                <a:srgbClr val="000000"/>
              </a:buClr>
              <a:buSzPct val="25000"/>
            </a:pPr>
            <a:r>
              <a:rPr lang="en-US" sz="2400">
                <a:solidFill>
                  <a:srgbClr val="000000"/>
                </a:solidFill>
                <a:latin typeface="Open Sans"/>
                <a:ea typeface="Open Sans"/>
                <a:cs typeface="Open Sans"/>
                <a:sym typeface="Open Sans"/>
              </a:rPr>
              <a:t>Role == FE</a:t>
            </a:r>
          </a:p>
        </p:txBody>
      </p:sp>
      <p:grpSp>
        <p:nvGrpSpPr>
          <p:cNvPr id="758" name="Shape 758"/>
          <p:cNvGrpSpPr/>
          <p:nvPr/>
        </p:nvGrpSpPr>
        <p:grpSpPr>
          <a:xfrm>
            <a:off x="4236877" y="3457607"/>
            <a:ext cx="1570756" cy="918943"/>
            <a:chOff x="7511125" y="2243400"/>
            <a:chExt cx="3492898" cy="1888499"/>
          </a:xfrm>
        </p:grpSpPr>
        <p:sp>
          <p:nvSpPr>
            <p:cNvPr id="759" name="Shape 759"/>
            <p:cNvSpPr/>
            <p:nvPr/>
          </p:nvSpPr>
          <p:spPr>
            <a:xfrm>
              <a:off x="7511125" y="2243400"/>
              <a:ext cx="3492898" cy="1888499"/>
            </a:xfrm>
            <a:prstGeom prst="rect">
              <a:avLst/>
            </a:prstGeom>
            <a:solidFill>
              <a:srgbClr val="ED9D97"/>
            </a:solidFill>
            <a:ln w="38100" cap="flat" cmpd="sng">
              <a:solidFill>
                <a:srgbClr val="D84437"/>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60" name="Shape 760"/>
            <p:cNvSpPr/>
            <p:nvPr/>
          </p:nvSpPr>
          <p:spPr>
            <a:xfrm>
              <a:off x="7766700" y="2498975"/>
              <a:ext cx="1377300" cy="1363200"/>
            </a:xfrm>
            <a:prstGeom prst="roundRect">
              <a:avLst>
                <a:gd name="adj" fmla="val 16667"/>
              </a:avLst>
            </a:prstGeom>
            <a:solidFill>
              <a:srgbClr val="D84437"/>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61" name="Shape 761"/>
            <p:cNvSpPr/>
            <p:nvPr/>
          </p:nvSpPr>
          <p:spPr>
            <a:xfrm>
              <a:off x="9381575" y="2498975"/>
              <a:ext cx="1377300" cy="1363200"/>
            </a:xfrm>
            <a:prstGeom prst="roundRect">
              <a:avLst>
                <a:gd name="adj" fmla="val 16667"/>
              </a:avLst>
            </a:prstGeom>
            <a:solidFill>
              <a:srgbClr val="D84437"/>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762" name="Shape 762"/>
          <p:cNvGrpSpPr/>
          <p:nvPr/>
        </p:nvGrpSpPr>
        <p:grpSpPr>
          <a:xfrm>
            <a:off x="6519273" y="3457607"/>
            <a:ext cx="1570756" cy="918943"/>
            <a:chOff x="7511125" y="2243400"/>
            <a:chExt cx="3492898" cy="1888499"/>
          </a:xfrm>
        </p:grpSpPr>
        <p:sp>
          <p:nvSpPr>
            <p:cNvPr id="763" name="Shape 763"/>
            <p:cNvSpPr/>
            <p:nvPr/>
          </p:nvSpPr>
          <p:spPr>
            <a:xfrm>
              <a:off x="7511125" y="2243400"/>
              <a:ext cx="3492898" cy="1888499"/>
            </a:xfrm>
            <a:prstGeom prst="rect">
              <a:avLst/>
            </a:prstGeom>
            <a:solidFill>
              <a:srgbClr val="7BCFA9"/>
            </a:solidFill>
            <a:ln w="19050" cap="flat" cmpd="sng">
              <a:solidFill>
                <a:srgbClr val="009925"/>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64" name="Shape 764"/>
            <p:cNvSpPr/>
            <p:nvPr/>
          </p:nvSpPr>
          <p:spPr>
            <a:xfrm>
              <a:off x="7766700" y="2498975"/>
              <a:ext cx="1377300" cy="1363200"/>
            </a:xfrm>
            <a:prstGeom prst="roundRect">
              <a:avLst>
                <a:gd name="adj" fmla="val 16667"/>
              </a:avLst>
            </a:prstGeom>
            <a:solidFill>
              <a:srgbClr val="33B679"/>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65" name="Shape 765"/>
            <p:cNvSpPr/>
            <p:nvPr/>
          </p:nvSpPr>
          <p:spPr>
            <a:xfrm>
              <a:off x="9381575" y="2498975"/>
              <a:ext cx="1377300" cy="1363200"/>
            </a:xfrm>
            <a:prstGeom prst="roundRect">
              <a:avLst>
                <a:gd name="adj" fmla="val 16667"/>
              </a:avLst>
            </a:prstGeom>
            <a:solidFill>
              <a:srgbClr val="33B679"/>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766" name="Shape 766"/>
          <p:cNvGrpSpPr/>
          <p:nvPr/>
        </p:nvGrpSpPr>
        <p:grpSpPr>
          <a:xfrm>
            <a:off x="4236877" y="5006604"/>
            <a:ext cx="1570756" cy="918943"/>
            <a:chOff x="7511125" y="2243400"/>
            <a:chExt cx="3492898" cy="1888499"/>
          </a:xfrm>
        </p:grpSpPr>
        <p:sp>
          <p:nvSpPr>
            <p:cNvPr id="767" name="Shape 767"/>
            <p:cNvSpPr/>
            <p:nvPr/>
          </p:nvSpPr>
          <p:spPr>
            <a:xfrm>
              <a:off x="7511125" y="2243400"/>
              <a:ext cx="3492898" cy="1888499"/>
            </a:xfrm>
            <a:prstGeom prst="rect">
              <a:avLst/>
            </a:prstGeom>
            <a:solidFill>
              <a:srgbClr val="A0C3FF"/>
            </a:solidFill>
            <a:ln w="38100" cap="flat" cmpd="sng">
              <a:solidFill>
                <a:srgbClr val="4285F4"/>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68" name="Shape 768"/>
            <p:cNvSpPr/>
            <p:nvPr/>
          </p:nvSpPr>
          <p:spPr>
            <a:xfrm>
              <a:off x="7766700" y="2498975"/>
              <a:ext cx="1377300" cy="1363200"/>
            </a:xfrm>
            <a:prstGeom prst="roundRect">
              <a:avLst>
                <a:gd name="adj" fmla="val 16667"/>
              </a:avLst>
            </a:prstGeom>
            <a:solidFill>
              <a:srgbClr val="4285F4"/>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69" name="Shape 769"/>
            <p:cNvSpPr/>
            <p:nvPr/>
          </p:nvSpPr>
          <p:spPr>
            <a:xfrm>
              <a:off x="9381575" y="2498975"/>
              <a:ext cx="1377300" cy="1363200"/>
            </a:xfrm>
            <a:prstGeom prst="roundRect">
              <a:avLst>
                <a:gd name="adj" fmla="val 16667"/>
              </a:avLst>
            </a:prstGeom>
            <a:solidFill>
              <a:srgbClr val="4285F4"/>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770" name="Shape 770"/>
          <p:cNvGrpSpPr/>
          <p:nvPr/>
        </p:nvGrpSpPr>
        <p:grpSpPr>
          <a:xfrm>
            <a:off x="6519273" y="5006604"/>
            <a:ext cx="1570756" cy="918943"/>
            <a:chOff x="7511125" y="2243400"/>
            <a:chExt cx="3492898" cy="1888499"/>
          </a:xfrm>
        </p:grpSpPr>
        <p:sp>
          <p:nvSpPr>
            <p:cNvPr id="771" name="Shape 771"/>
            <p:cNvSpPr/>
            <p:nvPr/>
          </p:nvSpPr>
          <p:spPr>
            <a:xfrm>
              <a:off x="7511125" y="2243400"/>
              <a:ext cx="3492898" cy="1888499"/>
            </a:xfrm>
            <a:prstGeom prst="rect">
              <a:avLst/>
            </a:prstGeom>
            <a:solidFill>
              <a:srgbClr val="FFE168"/>
            </a:solidFill>
            <a:ln w="19050" cap="flat" cmpd="sng">
              <a:solidFill>
                <a:srgbClr val="F4B400"/>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72" name="Shape 772"/>
            <p:cNvSpPr/>
            <p:nvPr/>
          </p:nvSpPr>
          <p:spPr>
            <a:xfrm>
              <a:off x="7766700" y="2498975"/>
              <a:ext cx="1377300" cy="1363200"/>
            </a:xfrm>
            <a:prstGeom prst="roundRect">
              <a:avLst>
                <a:gd name="adj" fmla="val 16667"/>
              </a:avLst>
            </a:prstGeom>
            <a:solidFill>
              <a:srgbClr val="FBCB43"/>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73" name="Shape 773"/>
            <p:cNvSpPr/>
            <p:nvPr/>
          </p:nvSpPr>
          <p:spPr>
            <a:xfrm>
              <a:off x="9381575" y="2498975"/>
              <a:ext cx="1377300" cy="1363200"/>
            </a:xfrm>
            <a:prstGeom prst="roundRect">
              <a:avLst>
                <a:gd name="adj" fmla="val 16667"/>
              </a:avLst>
            </a:prstGeom>
            <a:solidFill>
              <a:srgbClr val="FBCB43"/>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cxnSp>
        <p:nvCxnSpPr>
          <p:cNvPr id="774" name="Shape 774"/>
          <p:cNvCxnSpPr>
            <a:stCxn id="759" idx="1"/>
          </p:cNvCxnSpPr>
          <p:nvPr/>
        </p:nvCxnSpPr>
        <p:spPr>
          <a:xfrm rot="10800000">
            <a:off x="2204677" y="3917077"/>
            <a:ext cx="2032200" cy="0"/>
          </a:xfrm>
          <a:prstGeom prst="straightConnector1">
            <a:avLst/>
          </a:prstGeom>
          <a:noFill/>
          <a:ln w="19050" cap="flat" cmpd="sng">
            <a:solidFill>
              <a:schemeClr val="accent1"/>
            </a:solidFill>
            <a:prstDash val="solid"/>
            <a:round/>
            <a:headEnd type="oval" w="lg" len="lg"/>
            <a:tailEnd type="none" w="med" len="med"/>
          </a:ln>
        </p:spPr>
      </p:cxnSp>
      <p:cxnSp>
        <p:nvCxnSpPr>
          <p:cNvPr id="775" name="Shape 775"/>
          <p:cNvCxnSpPr>
            <a:stCxn id="763" idx="3"/>
          </p:cNvCxnSpPr>
          <p:nvPr/>
        </p:nvCxnSpPr>
        <p:spPr>
          <a:xfrm>
            <a:off x="8090029" y="3917077"/>
            <a:ext cx="2031900" cy="0"/>
          </a:xfrm>
          <a:prstGeom prst="straightConnector1">
            <a:avLst/>
          </a:prstGeom>
          <a:noFill/>
          <a:ln w="19050" cap="flat" cmpd="sng">
            <a:solidFill>
              <a:schemeClr val="accent1"/>
            </a:solidFill>
            <a:prstDash val="solid"/>
            <a:round/>
            <a:headEnd type="oval" w="lg" len="lg"/>
            <a:tailEnd type="none" w="med" len="med"/>
          </a:ln>
        </p:spPr>
      </p:cxnSp>
      <p:grpSp>
        <p:nvGrpSpPr>
          <p:cNvPr id="776" name="Shape 776"/>
          <p:cNvGrpSpPr/>
          <p:nvPr/>
        </p:nvGrpSpPr>
        <p:grpSpPr>
          <a:xfrm>
            <a:off x="1130367" y="2727556"/>
            <a:ext cx="2148913" cy="3928010"/>
            <a:chOff x="1392637" y="1465012"/>
            <a:chExt cx="2148913" cy="3928010"/>
          </a:xfrm>
          <a:solidFill>
            <a:schemeClr val="accent1"/>
          </a:solidFill>
        </p:grpSpPr>
        <p:sp>
          <p:nvSpPr>
            <p:cNvPr id="777" name="Shape 777"/>
            <p:cNvSpPr/>
            <p:nvPr/>
          </p:nvSpPr>
          <p:spPr>
            <a:xfrm>
              <a:off x="1392637" y="1465012"/>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dirty="0">
                  <a:solidFill>
                    <a:schemeClr val="lt1"/>
                  </a:solidFill>
                  <a:latin typeface="Open Sans"/>
                  <a:ea typeface="Open Sans"/>
                  <a:cs typeface="Open Sans"/>
                  <a:sym typeface="Open Sans"/>
                </a:rPr>
                <a:t>App: Nifty</a:t>
              </a:r>
            </a:p>
            <a:p>
              <a:pPr algn="ctr">
                <a:buClr>
                  <a:schemeClr val="lt1"/>
                </a:buClr>
                <a:buSzPct val="25000"/>
              </a:pPr>
              <a:r>
                <a:rPr lang="en-US" sz="2400" dirty="0">
                  <a:solidFill>
                    <a:schemeClr val="lt1"/>
                  </a:solidFill>
                  <a:latin typeface="Open Sans"/>
                  <a:ea typeface="Open Sans"/>
                  <a:cs typeface="Open Sans"/>
                  <a:sym typeface="Open Sans"/>
                </a:rPr>
                <a:t>Phase: Dev</a:t>
              </a:r>
            </a:p>
            <a:p>
              <a:pPr algn="ctr">
                <a:buClr>
                  <a:schemeClr val="lt1"/>
                </a:buClr>
                <a:buSzPct val="25000"/>
              </a:pPr>
              <a:r>
                <a:rPr lang="en-US" sz="2400" b="1" dirty="0">
                  <a:solidFill>
                    <a:schemeClr val="lt1"/>
                  </a:solidFill>
                  <a:latin typeface="Open Sans"/>
                  <a:ea typeface="Open Sans"/>
                  <a:cs typeface="Open Sans"/>
                  <a:sym typeface="Open Sans"/>
                </a:rPr>
                <a:t>Role: FE</a:t>
              </a:r>
            </a:p>
          </p:txBody>
        </p:sp>
        <p:sp>
          <p:nvSpPr>
            <p:cNvPr id="778" name="Shape 778"/>
            <p:cNvSpPr/>
            <p:nvPr/>
          </p:nvSpPr>
          <p:spPr>
            <a:xfrm>
              <a:off x="1392650" y="4203525"/>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dirty="0">
                  <a:solidFill>
                    <a:schemeClr val="lt1"/>
                  </a:solidFill>
                  <a:latin typeface="Open Sans"/>
                  <a:ea typeface="Open Sans"/>
                  <a:cs typeface="Open Sans"/>
                  <a:sym typeface="Open Sans"/>
                </a:rPr>
                <a:t>App: Nifty</a:t>
              </a:r>
            </a:p>
            <a:p>
              <a:pPr algn="ctr">
                <a:buClr>
                  <a:schemeClr val="lt1"/>
                </a:buClr>
                <a:buSzPct val="25000"/>
              </a:pPr>
              <a:r>
                <a:rPr lang="en-US" sz="2400" dirty="0">
                  <a:solidFill>
                    <a:schemeClr val="lt1"/>
                  </a:solidFill>
                  <a:latin typeface="Open Sans"/>
                  <a:ea typeface="Open Sans"/>
                  <a:cs typeface="Open Sans"/>
                  <a:sym typeface="Open Sans"/>
                </a:rPr>
                <a:t>Phase: Test</a:t>
              </a:r>
            </a:p>
            <a:p>
              <a:pPr algn="ctr">
                <a:buClr>
                  <a:schemeClr val="lt1"/>
                </a:buClr>
                <a:buSzPct val="25000"/>
              </a:pPr>
              <a:r>
                <a:rPr lang="en-US" sz="2400" b="1" dirty="0">
                  <a:solidFill>
                    <a:schemeClr val="lt1"/>
                  </a:solidFill>
                  <a:latin typeface="Open Sans"/>
                  <a:ea typeface="Open Sans"/>
                  <a:cs typeface="Open Sans"/>
                  <a:sym typeface="Open Sans"/>
                </a:rPr>
                <a:t>Role: FE</a:t>
              </a:r>
            </a:p>
          </p:txBody>
        </p:sp>
      </p:grpSp>
      <p:grpSp>
        <p:nvGrpSpPr>
          <p:cNvPr id="779" name="Shape 779"/>
          <p:cNvGrpSpPr/>
          <p:nvPr/>
        </p:nvGrpSpPr>
        <p:grpSpPr>
          <a:xfrm>
            <a:off x="9047525" y="2727556"/>
            <a:ext cx="2148911" cy="3928010"/>
            <a:chOff x="9309795" y="1465012"/>
            <a:chExt cx="2148911" cy="3928010"/>
          </a:xfrm>
          <a:solidFill>
            <a:schemeClr val="accent1"/>
          </a:solidFill>
        </p:grpSpPr>
        <p:sp>
          <p:nvSpPr>
            <p:cNvPr id="780" name="Shape 780"/>
            <p:cNvSpPr/>
            <p:nvPr/>
          </p:nvSpPr>
          <p:spPr>
            <a:xfrm>
              <a:off x="9309807" y="1465012"/>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Dev</a:t>
              </a:r>
            </a:p>
            <a:p>
              <a:pPr algn="ctr">
                <a:buClr>
                  <a:schemeClr val="lt1"/>
                </a:buClr>
                <a:buSzPct val="25000"/>
              </a:pPr>
              <a:r>
                <a:rPr lang="en-US" sz="2400">
                  <a:solidFill>
                    <a:schemeClr val="lt1"/>
                  </a:solidFill>
                  <a:latin typeface="Open Sans"/>
                  <a:ea typeface="Open Sans"/>
                  <a:cs typeface="Open Sans"/>
                  <a:sym typeface="Open Sans"/>
                </a:rPr>
                <a:t>Role: BE</a:t>
              </a:r>
            </a:p>
          </p:txBody>
        </p:sp>
        <p:sp>
          <p:nvSpPr>
            <p:cNvPr id="781" name="Shape 781"/>
            <p:cNvSpPr/>
            <p:nvPr/>
          </p:nvSpPr>
          <p:spPr>
            <a:xfrm>
              <a:off x="9309795" y="4203525"/>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Test</a:t>
              </a:r>
            </a:p>
            <a:p>
              <a:pPr algn="ctr">
                <a:buClr>
                  <a:schemeClr val="lt1"/>
                </a:buClr>
                <a:buSzPct val="25000"/>
              </a:pPr>
              <a:r>
                <a:rPr lang="en-US" sz="2400">
                  <a:solidFill>
                    <a:schemeClr val="lt1"/>
                  </a:solidFill>
                  <a:latin typeface="Open Sans"/>
                  <a:ea typeface="Open Sans"/>
                  <a:cs typeface="Open Sans"/>
                  <a:sym typeface="Open Sans"/>
                </a:rPr>
                <a:t>Role: BE</a:t>
              </a:r>
            </a:p>
          </p:txBody>
        </p:sp>
      </p:grpSp>
      <p:cxnSp>
        <p:nvCxnSpPr>
          <p:cNvPr id="782" name="Shape 782"/>
          <p:cNvCxnSpPr>
            <a:stCxn id="767" idx="1"/>
            <a:endCxn id="778" idx="0"/>
          </p:cNvCxnSpPr>
          <p:nvPr/>
        </p:nvCxnSpPr>
        <p:spPr>
          <a:xfrm rot="10800000">
            <a:off x="2204977" y="5466074"/>
            <a:ext cx="2031900" cy="0"/>
          </a:xfrm>
          <a:prstGeom prst="straightConnector1">
            <a:avLst/>
          </a:prstGeom>
          <a:noFill/>
          <a:ln w="19050" cap="flat" cmpd="sng">
            <a:solidFill>
              <a:schemeClr val="accent1"/>
            </a:solidFill>
            <a:prstDash val="solid"/>
            <a:round/>
            <a:headEnd type="oval" w="lg" len="lg"/>
            <a:tailEnd type="none" w="med" len="med"/>
          </a:ln>
        </p:spPr>
      </p:cxnSp>
      <p:cxnSp>
        <p:nvCxnSpPr>
          <p:cNvPr id="783" name="Shape 783"/>
          <p:cNvCxnSpPr>
            <a:stCxn id="771" idx="3"/>
            <a:endCxn id="781" idx="0"/>
          </p:cNvCxnSpPr>
          <p:nvPr/>
        </p:nvCxnSpPr>
        <p:spPr>
          <a:xfrm>
            <a:off x="8090029" y="5466074"/>
            <a:ext cx="2031900" cy="0"/>
          </a:xfrm>
          <a:prstGeom prst="straightConnector1">
            <a:avLst/>
          </a:prstGeom>
          <a:noFill/>
          <a:ln w="19050" cap="flat" cmpd="sng">
            <a:solidFill>
              <a:schemeClr val="accent1"/>
            </a:solidFill>
            <a:prstDash val="solid"/>
            <a:round/>
            <a:headEnd type="oval" w="lg" len="lg"/>
            <a:tailEnd type="none" w="med" len="med"/>
          </a:ln>
        </p:spPr>
      </p:cxnSp>
      <p:sp>
        <p:nvSpPr>
          <p:cNvPr id="31" name="Title 1"/>
          <p:cNvSpPr txBox="1">
            <a:spLocks/>
          </p:cNvSpPr>
          <p:nvPr/>
        </p:nvSpPr>
        <p:spPr>
          <a:xfrm>
            <a:off x="1154954" y="973668"/>
            <a:ext cx="8761413" cy="706964"/>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Selectors</a:t>
            </a:r>
          </a:p>
        </p:txBody>
      </p:sp>
    </p:spTree>
    <p:extLst>
      <p:ext uri="{BB962C8B-B14F-4D97-AF65-F5344CB8AC3E}">
        <p14:creationId xmlns:p14="http://schemas.microsoft.com/office/powerpoint/2010/main" val="10406129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Shape 790"/>
          <p:cNvSpPr/>
          <p:nvPr/>
        </p:nvSpPr>
        <p:spPr>
          <a:xfrm>
            <a:off x="6158046" y="2269370"/>
            <a:ext cx="2214900" cy="3927899"/>
          </a:xfrm>
          <a:prstGeom prst="roundRect">
            <a:avLst>
              <a:gd name="adj" fmla="val 16667"/>
            </a:avLst>
          </a:prstGeom>
          <a:noFill/>
          <a:ln w="19050" cap="flat" cmpd="sng">
            <a:solidFill>
              <a:srgbClr val="4D4D4D"/>
            </a:solidFill>
            <a:prstDash val="solid"/>
            <a:round/>
            <a:headEnd type="none" w="med" len="med"/>
            <a:tailEnd type="none" w="med" len="med"/>
          </a:ln>
        </p:spPr>
        <p:txBody>
          <a:bodyPr lIns="91425" tIns="91425" rIns="91425" bIns="91425" anchor="t" anchorCtr="0">
            <a:noAutofit/>
          </a:bodyPr>
          <a:lstStyle/>
          <a:p>
            <a:pPr>
              <a:buClr>
                <a:srgbClr val="000000"/>
              </a:buClr>
              <a:buSzPct val="25000"/>
            </a:pPr>
            <a:r>
              <a:rPr lang="en-US" sz="2400">
                <a:solidFill>
                  <a:srgbClr val="000000"/>
                </a:solidFill>
                <a:latin typeface="Open Sans"/>
                <a:ea typeface="Open Sans"/>
                <a:cs typeface="Open Sans"/>
                <a:sym typeface="Open Sans"/>
              </a:rPr>
              <a:t>App == Nifty</a:t>
            </a:r>
          </a:p>
          <a:p>
            <a:pPr>
              <a:buClr>
                <a:srgbClr val="000000"/>
              </a:buClr>
              <a:buSzPct val="25000"/>
            </a:pPr>
            <a:r>
              <a:rPr lang="en-US" sz="2400">
                <a:solidFill>
                  <a:srgbClr val="000000"/>
                </a:solidFill>
                <a:latin typeface="Open Sans"/>
                <a:ea typeface="Open Sans"/>
                <a:cs typeface="Open Sans"/>
                <a:sym typeface="Open Sans"/>
              </a:rPr>
              <a:t>Role == BE</a:t>
            </a:r>
          </a:p>
        </p:txBody>
      </p:sp>
      <p:grpSp>
        <p:nvGrpSpPr>
          <p:cNvPr id="791" name="Shape 791"/>
          <p:cNvGrpSpPr/>
          <p:nvPr/>
        </p:nvGrpSpPr>
        <p:grpSpPr>
          <a:xfrm>
            <a:off x="4177865" y="3323382"/>
            <a:ext cx="1570756" cy="918943"/>
            <a:chOff x="7511125" y="2243400"/>
            <a:chExt cx="3492898" cy="1888499"/>
          </a:xfrm>
        </p:grpSpPr>
        <p:sp>
          <p:nvSpPr>
            <p:cNvPr id="792" name="Shape 792"/>
            <p:cNvSpPr/>
            <p:nvPr/>
          </p:nvSpPr>
          <p:spPr>
            <a:xfrm>
              <a:off x="7511125" y="2243400"/>
              <a:ext cx="3492898" cy="1888499"/>
            </a:xfrm>
            <a:prstGeom prst="rect">
              <a:avLst/>
            </a:prstGeom>
            <a:solidFill>
              <a:srgbClr val="ED9D97"/>
            </a:solidFill>
            <a:ln w="19050" cap="flat" cmpd="sng">
              <a:solidFill>
                <a:srgbClr val="D84437"/>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93" name="Shape 793"/>
            <p:cNvSpPr/>
            <p:nvPr/>
          </p:nvSpPr>
          <p:spPr>
            <a:xfrm>
              <a:off x="7766700" y="2498975"/>
              <a:ext cx="1377300" cy="1363200"/>
            </a:xfrm>
            <a:prstGeom prst="roundRect">
              <a:avLst>
                <a:gd name="adj" fmla="val 16667"/>
              </a:avLst>
            </a:prstGeom>
            <a:solidFill>
              <a:srgbClr val="E57368"/>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94" name="Shape 794"/>
            <p:cNvSpPr/>
            <p:nvPr/>
          </p:nvSpPr>
          <p:spPr>
            <a:xfrm>
              <a:off x="9381575" y="2498975"/>
              <a:ext cx="1377300" cy="1363200"/>
            </a:xfrm>
            <a:prstGeom prst="roundRect">
              <a:avLst>
                <a:gd name="adj" fmla="val 16667"/>
              </a:avLst>
            </a:prstGeom>
            <a:solidFill>
              <a:srgbClr val="E57368"/>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795" name="Shape 795"/>
          <p:cNvGrpSpPr/>
          <p:nvPr/>
        </p:nvGrpSpPr>
        <p:grpSpPr>
          <a:xfrm>
            <a:off x="6460261" y="3323382"/>
            <a:ext cx="1570756" cy="918943"/>
            <a:chOff x="7511125" y="2243400"/>
            <a:chExt cx="3492898" cy="1888499"/>
          </a:xfrm>
        </p:grpSpPr>
        <p:sp>
          <p:nvSpPr>
            <p:cNvPr id="796" name="Shape 796"/>
            <p:cNvSpPr/>
            <p:nvPr/>
          </p:nvSpPr>
          <p:spPr>
            <a:xfrm>
              <a:off x="7511125" y="2243400"/>
              <a:ext cx="3492898" cy="1888499"/>
            </a:xfrm>
            <a:prstGeom prst="rect">
              <a:avLst/>
            </a:prstGeom>
            <a:solidFill>
              <a:srgbClr val="7BCFA9"/>
            </a:solidFill>
            <a:ln w="38100" cap="flat" cmpd="sng">
              <a:solidFill>
                <a:srgbClr val="009925"/>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97" name="Shape 797"/>
            <p:cNvSpPr/>
            <p:nvPr/>
          </p:nvSpPr>
          <p:spPr>
            <a:xfrm>
              <a:off x="7766700" y="2498975"/>
              <a:ext cx="1377300" cy="1363200"/>
            </a:xfrm>
            <a:prstGeom prst="roundRect">
              <a:avLst>
                <a:gd name="adj" fmla="val 16667"/>
              </a:avLst>
            </a:prstGeom>
            <a:solidFill>
              <a:srgbClr val="009925"/>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798" name="Shape 798"/>
            <p:cNvSpPr/>
            <p:nvPr/>
          </p:nvSpPr>
          <p:spPr>
            <a:xfrm>
              <a:off x="9381575" y="2498975"/>
              <a:ext cx="1377300" cy="1363200"/>
            </a:xfrm>
            <a:prstGeom prst="roundRect">
              <a:avLst>
                <a:gd name="adj" fmla="val 16667"/>
              </a:avLst>
            </a:prstGeom>
            <a:solidFill>
              <a:srgbClr val="009925"/>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799" name="Shape 799"/>
          <p:cNvGrpSpPr/>
          <p:nvPr/>
        </p:nvGrpSpPr>
        <p:grpSpPr>
          <a:xfrm>
            <a:off x="4177865" y="4872379"/>
            <a:ext cx="1570756" cy="918943"/>
            <a:chOff x="7511125" y="2243400"/>
            <a:chExt cx="3492898" cy="1888499"/>
          </a:xfrm>
        </p:grpSpPr>
        <p:sp>
          <p:nvSpPr>
            <p:cNvPr id="800" name="Shape 800"/>
            <p:cNvSpPr/>
            <p:nvPr/>
          </p:nvSpPr>
          <p:spPr>
            <a:xfrm>
              <a:off x="7511125" y="2243400"/>
              <a:ext cx="3492898" cy="1888499"/>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1" name="Shape 801"/>
            <p:cNvSpPr/>
            <p:nvPr/>
          </p:nvSpPr>
          <p:spPr>
            <a:xfrm>
              <a:off x="7766700" y="2498975"/>
              <a:ext cx="1377300" cy="13632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2" name="Shape 802"/>
            <p:cNvSpPr/>
            <p:nvPr/>
          </p:nvSpPr>
          <p:spPr>
            <a:xfrm>
              <a:off x="9381575" y="2498975"/>
              <a:ext cx="1377300" cy="13632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803" name="Shape 803"/>
          <p:cNvGrpSpPr/>
          <p:nvPr/>
        </p:nvGrpSpPr>
        <p:grpSpPr>
          <a:xfrm>
            <a:off x="6460261" y="4872379"/>
            <a:ext cx="1570756" cy="918943"/>
            <a:chOff x="7511125" y="2243400"/>
            <a:chExt cx="3492898" cy="1888499"/>
          </a:xfrm>
        </p:grpSpPr>
        <p:sp>
          <p:nvSpPr>
            <p:cNvPr id="804" name="Shape 804"/>
            <p:cNvSpPr/>
            <p:nvPr/>
          </p:nvSpPr>
          <p:spPr>
            <a:xfrm>
              <a:off x="7511125" y="2243400"/>
              <a:ext cx="3492898" cy="1888499"/>
            </a:xfrm>
            <a:prstGeom prst="rect">
              <a:avLst/>
            </a:prstGeom>
            <a:solidFill>
              <a:srgbClr val="FFE168"/>
            </a:solidFill>
            <a:ln w="38100" cap="flat" cmpd="sng">
              <a:solidFill>
                <a:srgbClr val="F4B400"/>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5" name="Shape 805"/>
            <p:cNvSpPr/>
            <p:nvPr/>
          </p:nvSpPr>
          <p:spPr>
            <a:xfrm>
              <a:off x="7766700" y="2498975"/>
              <a:ext cx="1377300" cy="1363200"/>
            </a:xfrm>
            <a:prstGeom prst="roundRect">
              <a:avLst>
                <a:gd name="adj" fmla="val 16667"/>
              </a:avLst>
            </a:prstGeom>
            <a:solidFill>
              <a:srgbClr val="F4B400"/>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6" name="Shape 806"/>
            <p:cNvSpPr/>
            <p:nvPr/>
          </p:nvSpPr>
          <p:spPr>
            <a:xfrm>
              <a:off x="9381575" y="2498975"/>
              <a:ext cx="1377300" cy="1363200"/>
            </a:xfrm>
            <a:prstGeom prst="roundRect">
              <a:avLst>
                <a:gd name="adj" fmla="val 16667"/>
              </a:avLst>
            </a:prstGeom>
            <a:solidFill>
              <a:srgbClr val="F4B400"/>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cxnSp>
        <p:nvCxnSpPr>
          <p:cNvPr id="807" name="Shape 807"/>
          <p:cNvCxnSpPr>
            <a:stCxn id="792" idx="1"/>
          </p:cNvCxnSpPr>
          <p:nvPr/>
        </p:nvCxnSpPr>
        <p:spPr>
          <a:xfrm rot="10800000">
            <a:off x="2145665" y="3782852"/>
            <a:ext cx="2032200" cy="0"/>
          </a:xfrm>
          <a:prstGeom prst="straightConnector1">
            <a:avLst/>
          </a:prstGeom>
          <a:noFill/>
          <a:ln w="19050" cap="flat" cmpd="sng">
            <a:solidFill>
              <a:schemeClr val="accent1"/>
            </a:solidFill>
            <a:prstDash val="solid"/>
            <a:round/>
            <a:headEnd type="oval" w="lg" len="lg"/>
            <a:tailEnd type="none" w="med" len="med"/>
          </a:ln>
        </p:spPr>
      </p:cxnSp>
      <p:cxnSp>
        <p:nvCxnSpPr>
          <p:cNvPr id="808" name="Shape 808"/>
          <p:cNvCxnSpPr>
            <a:stCxn id="796" idx="3"/>
          </p:cNvCxnSpPr>
          <p:nvPr/>
        </p:nvCxnSpPr>
        <p:spPr>
          <a:xfrm>
            <a:off x="8031017" y="3782852"/>
            <a:ext cx="2031900" cy="0"/>
          </a:xfrm>
          <a:prstGeom prst="straightConnector1">
            <a:avLst/>
          </a:prstGeom>
          <a:noFill/>
          <a:ln w="19050" cap="flat" cmpd="sng">
            <a:solidFill>
              <a:schemeClr val="accent1"/>
            </a:solidFill>
            <a:prstDash val="solid"/>
            <a:round/>
            <a:headEnd type="oval" w="lg" len="lg"/>
            <a:tailEnd type="none" w="med" len="med"/>
          </a:ln>
        </p:spPr>
      </p:cxnSp>
      <p:grpSp>
        <p:nvGrpSpPr>
          <p:cNvPr id="809" name="Shape 809"/>
          <p:cNvGrpSpPr/>
          <p:nvPr/>
        </p:nvGrpSpPr>
        <p:grpSpPr>
          <a:xfrm>
            <a:off x="1071355" y="2593331"/>
            <a:ext cx="2148913" cy="3928010"/>
            <a:chOff x="1392637" y="1465012"/>
            <a:chExt cx="2148913" cy="3928010"/>
          </a:xfrm>
          <a:solidFill>
            <a:schemeClr val="accent1"/>
          </a:solidFill>
        </p:grpSpPr>
        <p:sp>
          <p:nvSpPr>
            <p:cNvPr id="810" name="Shape 810"/>
            <p:cNvSpPr/>
            <p:nvPr/>
          </p:nvSpPr>
          <p:spPr>
            <a:xfrm>
              <a:off x="1392637" y="1465012"/>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dirty="0">
                  <a:solidFill>
                    <a:schemeClr val="lt1"/>
                  </a:solidFill>
                  <a:latin typeface="Open Sans"/>
                  <a:ea typeface="Open Sans"/>
                  <a:cs typeface="Open Sans"/>
                  <a:sym typeface="Open Sans"/>
                </a:rPr>
                <a:t>App: Nifty</a:t>
              </a:r>
            </a:p>
            <a:p>
              <a:pPr algn="ctr">
                <a:buClr>
                  <a:schemeClr val="lt1"/>
                </a:buClr>
                <a:buSzPct val="25000"/>
              </a:pPr>
              <a:r>
                <a:rPr lang="en-US" sz="2400" dirty="0">
                  <a:solidFill>
                    <a:schemeClr val="lt1"/>
                  </a:solidFill>
                  <a:latin typeface="Open Sans"/>
                  <a:ea typeface="Open Sans"/>
                  <a:cs typeface="Open Sans"/>
                  <a:sym typeface="Open Sans"/>
                </a:rPr>
                <a:t>Phase: Dev</a:t>
              </a:r>
            </a:p>
            <a:p>
              <a:pPr algn="ctr">
                <a:buClr>
                  <a:schemeClr val="lt1"/>
                </a:buClr>
                <a:buSzPct val="25000"/>
              </a:pPr>
              <a:r>
                <a:rPr lang="en-US" sz="2400" dirty="0">
                  <a:solidFill>
                    <a:schemeClr val="lt1"/>
                  </a:solidFill>
                  <a:latin typeface="Open Sans"/>
                  <a:ea typeface="Open Sans"/>
                  <a:cs typeface="Open Sans"/>
                  <a:sym typeface="Open Sans"/>
                </a:rPr>
                <a:t>Role: FE</a:t>
              </a:r>
            </a:p>
          </p:txBody>
        </p:sp>
        <p:sp>
          <p:nvSpPr>
            <p:cNvPr id="811" name="Shape 811"/>
            <p:cNvSpPr/>
            <p:nvPr/>
          </p:nvSpPr>
          <p:spPr>
            <a:xfrm>
              <a:off x="1392650" y="4203525"/>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Test</a:t>
              </a:r>
            </a:p>
            <a:p>
              <a:pPr algn="ctr">
                <a:buClr>
                  <a:schemeClr val="lt1"/>
                </a:buClr>
                <a:buSzPct val="25000"/>
              </a:pPr>
              <a:r>
                <a:rPr lang="en-US" sz="2400">
                  <a:solidFill>
                    <a:schemeClr val="lt1"/>
                  </a:solidFill>
                  <a:latin typeface="Open Sans"/>
                  <a:ea typeface="Open Sans"/>
                  <a:cs typeface="Open Sans"/>
                  <a:sym typeface="Open Sans"/>
                </a:rPr>
                <a:t>Role: FE</a:t>
              </a:r>
            </a:p>
          </p:txBody>
        </p:sp>
      </p:grpSp>
      <p:grpSp>
        <p:nvGrpSpPr>
          <p:cNvPr id="812" name="Shape 812"/>
          <p:cNvGrpSpPr/>
          <p:nvPr/>
        </p:nvGrpSpPr>
        <p:grpSpPr>
          <a:xfrm>
            <a:off x="8988513" y="2593331"/>
            <a:ext cx="2148911" cy="3928010"/>
            <a:chOff x="9309795" y="1465012"/>
            <a:chExt cx="2148911" cy="3928010"/>
          </a:xfrm>
          <a:solidFill>
            <a:schemeClr val="accent1"/>
          </a:solidFill>
        </p:grpSpPr>
        <p:sp>
          <p:nvSpPr>
            <p:cNvPr id="813" name="Shape 813"/>
            <p:cNvSpPr/>
            <p:nvPr/>
          </p:nvSpPr>
          <p:spPr>
            <a:xfrm>
              <a:off x="9309807" y="1465012"/>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Dev</a:t>
              </a:r>
            </a:p>
            <a:p>
              <a:pPr algn="ctr">
                <a:buClr>
                  <a:schemeClr val="lt1"/>
                </a:buClr>
                <a:buSzPct val="25000"/>
              </a:pPr>
              <a:r>
                <a:rPr lang="en-US" sz="2400" b="1">
                  <a:solidFill>
                    <a:schemeClr val="lt1"/>
                  </a:solidFill>
                  <a:latin typeface="Open Sans"/>
                  <a:ea typeface="Open Sans"/>
                  <a:cs typeface="Open Sans"/>
                  <a:sym typeface="Open Sans"/>
                </a:rPr>
                <a:t>Role: BE</a:t>
              </a:r>
            </a:p>
          </p:txBody>
        </p:sp>
        <p:sp>
          <p:nvSpPr>
            <p:cNvPr id="814" name="Shape 814"/>
            <p:cNvSpPr/>
            <p:nvPr/>
          </p:nvSpPr>
          <p:spPr>
            <a:xfrm>
              <a:off x="9309795" y="4203525"/>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Test</a:t>
              </a:r>
            </a:p>
            <a:p>
              <a:pPr algn="ctr">
                <a:buClr>
                  <a:schemeClr val="lt1"/>
                </a:buClr>
                <a:buSzPct val="25000"/>
              </a:pPr>
              <a:r>
                <a:rPr lang="en-US" sz="2400" b="1">
                  <a:solidFill>
                    <a:schemeClr val="lt1"/>
                  </a:solidFill>
                  <a:latin typeface="Open Sans"/>
                  <a:ea typeface="Open Sans"/>
                  <a:cs typeface="Open Sans"/>
                  <a:sym typeface="Open Sans"/>
                </a:rPr>
                <a:t>Role: BE</a:t>
              </a:r>
            </a:p>
          </p:txBody>
        </p:sp>
      </p:grpSp>
      <p:cxnSp>
        <p:nvCxnSpPr>
          <p:cNvPr id="815" name="Shape 815"/>
          <p:cNvCxnSpPr>
            <a:stCxn id="800" idx="1"/>
            <a:endCxn id="811" idx="0"/>
          </p:cNvCxnSpPr>
          <p:nvPr/>
        </p:nvCxnSpPr>
        <p:spPr>
          <a:xfrm rot="10800000">
            <a:off x="2145965" y="5331849"/>
            <a:ext cx="2031900" cy="0"/>
          </a:xfrm>
          <a:prstGeom prst="straightConnector1">
            <a:avLst/>
          </a:prstGeom>
          <a:noFill/>
          <a:ln w="19050" cap="flat" cmpd="sng">
            <a:solidFill>
              <a:schemeClr val="accent1"/>
            </a:solidFill>
            <a:prstDash val="solid"/>
            <a:round/>
            <a:headEnd type="oval" w="lg" len="lg"/>
            <a:tailEnd type="none" w="med" len="med"/>
          </a:ln>
        </p:spPr>
      </p:cxnSp>
      <p:cxnSp>
        <p:nvCxnSpPr>
          <p:cNvPr id="816" name="Shape 816"/>
          <p:cNvCxnSpPr>
            <a:stCxn id="804" idx="3"/>
            <a:endCxn id="814" idx="0"/>
          </p:cNvCxnSpPr>
          <p:nvPr/>
        </p:nvCxnSpPr>
        <p:spPr>
          <a:xfrm>
            <a:off x="8031017" y="5331849"/>
            <a:ext cx="2031900" cy="0"/>
          </a:xfrm>
          <a:prstGeom prst="straightConnector1">
            <a:avLst/>
          </a:prstGeom>
          <a:noFill/>
          <a:ln w="19050" cap="flat" cmpd="sng">
            <a:solidFill>
              <a:schemeClr val="accent1"/>
            </a:solidFill>
            <a:prstDash val="solid"/>
            <a:round/>
            <a:headEnd type="oval" w="lg" len="lg"/>
            <a:tailEnd type="none" w="med" len="med"/>
          </a:ln>
        </p:spPr>
      </p:cxnSp>
      <p:sp>
        <p:nvSpPr>
          <p:cNvPr id="31" name="Title 1"/>
          <p:cNvSpPr txBox="1">
            <a:spLocks/>
          </p:cNvSpPr>
          <p:nvPr/>
        </p:nvSpPr>
        <p:spPr>
          <a:xfrm>
            <a:off x="1154954" y="973668"/>
            <a:ext cx="8761413" cy="706964"/>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Selectors</a:t>
            </a:r>
          </a:p>
        </p:txBody>
      </p:sp>
    </p:spTree>
    <p:extLst>
      <p:ext uri="{BB962C8B-B14F-4D97-AF65-F5344CB8AC3E}">
        <p14:creationId xmlns:p14="http://schemas.microsoft.com/office/powerpoint/2010/main" val="498932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Shape 823"/>
          <p:cNvSpPr/>
          <p:nvPr/>
        </p:nvSpPr>
        <p:spPr>
          <a:xfrm>
            <a:off x="3844250" y="2336482"/>
            <a:ext cx="4511999" cy="2195699"/>
          </a:xfrm>
          <a:prstGeom prst="roundRect">
            <a:avLst>
              <a:gd name="adj" fmla="val 16667"/>
            </a:avLst>
          </a:prstGeom>
          <a:noFill/>
          <a:ln w="19050" cap="flat" cmpd="sng">
            <a:solidFill>
              <a:srgbClr val="4D4D4D"/>
            </a:solidFill>
            <a:prstDash val="solid"/>
            <a:round/>
            <a:headEnd type="none" w="med" len="med"/>
            <a:tailEnd type="none" w="med" len="med"/>
          </a:ln>
        </p:spPr>
        <p:txBody>
          <a:bodyPr lIns="91425" tIns="91425" rIns="91425" bIns="91425" anchor="t" anchorCtr="0">
            <a:noAutofit/>
          </a:bodyPr>
          <a:lstStyle/>
          <a:p>
            <a:pPr algn="ctr">
              <a:buClr>
                <a:srgbClr val="000000"/>
              </a:buClr>
              <a:buSzPct val="25000"/>
            </a:pPr>
            <a:r>
              <a:rPr lang="en-US" sz="2400">
                <a:solidFill>
                  <a:srgbClr val="000000"/>
                </a:solidFill>
                <a:latin typeface="Open Sans"/>
                <a:ea typeface="Open Sans"/>
                <a:cs typeface="Open Sans"/>
                <a:sym typeface="Open Sans"/>
              </a:rPr>
              <a:t>App == Nifty</a:t>
            </a:r>
          </a:p>
          <a:p>
            <a:pPr algn="ctr">
              <a:buClr>
                <a:srgbClr val="000000"/>
              </a:buClr>
              <a:buSzPct val="25000"/>
            </a:pPr>
            <a:r>
              <a:rPr lang="en-US" sz="2400">
                <a:solidFill>
                  <a:srgbClr val="000000"/>
                </a:solidFill>
                <a:latin typeface="Open Sans"/>
                <a:ea typeface="Open Sans"/>
                <a:cs typeface="Open Sans"/>
                <a:sym typeface="Open Sans"/>
              </a:rPr>
              <a:t>Phase == Dev</a:t>
            </a:r>
          </a:p>
        </p:txBody>
      </p:sp>
      <p:grpSp>
        <p:nvGrpSpPr>
          <p:cNvPr id="824" name="Shape 824"/>
          <p:cNvGrpSpPr/>
          <p:nvPr/>
        </p:nvGrpSpPr>
        <p:grpSpPr>
          <a:xfrm>
            <a:off x="4161087" y="3390494"/>
            <a:ext cx="1570756" cy="918943"/>
            <a:chOff x="7511125" y="2243400"/>
            <a:chExt cx="3492898" cy="1888499"/>
          </a:xfrm>
        </p:grpSpPr>
        <p:sp>
          <p:nvSpPr>
            <p:cNvPr id="825" name="Shape 825"/>
            <p:cNvSpPr/>
            <p:nvPr/>
          </p:nvSpPr>
          <p:spPr>
            <a:xfrm>
              <a:off x="7511125" y="2243400"/>
              <a:ext cx="3492898" cy="1888499"/>
            </a:xfrm>
            <a:prstGeom prst="rect">
              <a:avLst/>
            </a:prstGeom>
            <a:solidFill>
              <a:srgbClr val="ED9D97"/>
            </a:solidFill>
            <a:ln w="38100" cap="flat" cmpd="sng">
              <a:solidFill>
                <a:srgbClr val="D84437"/>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26" name="Shape 826"/>
            <p:cNvSpPr/>
            <p:nvPr/>
          </p:nvSpPr>
          <p:spPr>
            <a:xfrm>
              <a:off x="7766700" y="2498975"/>
              <a:ext cx="1377300" cy="1363200"/>
            </a:xfrm>
            <a:prstGeom prst="roundRect">
              <a:avLst>
                <a:gd name="adj" fmla="val 16667"/>
              </a:avLst>
            </a:prstGeom>
            <a:solidFill>
              <a:srgbClr val="D84437"/>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27" name="Shape 827"/>
            <p:cNvSpPr/>
            <p:nvPr/>
          </p:nvSpPr>
          <p:spPr>
            <a:xfrm>
              <a:off x="9381575" y="2498975"/>
              <a:ext cx="1377300" cy="1363200"/>
            </a:xfrm>
            <a:prstGeom prst="roundRect">
              <a:avLst>
                <a:gd name="adj" fmla="val 16667"/>
              </a:avLst>
            </a:prstGeom>
            <a:solidFill>
              <a:srgbClr val="D84437"/>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828" name="Shape 828"/>
          <p:cNvGrpSpPr/>
          <p:nvPr/>
        </p:nvGrpSpPr>
        <p:grpSpPr>
          <a:xfrm>
            <a:off x="6443483" y="3390494"/>
            <a:ext cx="1570756" cy="918943"/>
            <a:chOff x="7511125" y="2243400"/>
            <a:chExt cx="3492898" cy="1888499"/>
          </a:xfrm>
        </p:grpSpPr>
        <p:sp>
          <p:nvSpPr>
            <p:cNvPr id="829" name="Shape 829"/>
            <p:cNvSpPr/>
            <p:nvPr/>
          </p:nvSpPr>
          <p:spPr>
            <a:xfrm>
              <a:off x="7511125" y="2243400"/>
              <a:ext cx="3492898" cy="1888499"/>
            </a:xfrm>
            <a:prstGeom prst="rect">
              <a:avLst/>
            </a:prstGeom>
            <a:solidFill>
              <a:srgbClr val="7BCFA9"/>
            </a:solidFill>
            <a:ln w="38100" cap="flat" cmpd="sng">
              <a:solidFill>
                <a:srgbClr val="009925"/>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30" name="Shape 830"/>
            <p:cNvSpPr/>
            <p:nvPr/>
          </p:nvSpPr>
          <p:spPr>
            <a:xfrm>
              <a:off x="7766700" y="2498975"/>
              <a:ext cx="1377300" cy="1363200"/>
            </a:xfrm>
            <a:prstGeom prst="roundRect">
              <a:avLst>
                <a:gd name="adj" fmla="val 16667"/>
              </a:avLst>
            </a:prstGeom>
            <a:solidFill>
              <a:srgbClr val="009925"/>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31" name="Shape 831"/>
            <p:cNvSpPr/>
            <p:nvPr/>
          </p:nvSpPr>
          <p:spPr>
            <a:xfrm>
              <a:off x="9381575" y="2498975"/>
              <a:ext cx="1377300" cy="1363200"/>
            </a:xfrm>
            <a:prstGeom prst="roundRect">
              <a:avLst>
                <a:gd name="adj" fmla="val 16667"/>
              </a:avLst>
            </a:prstGeom>
            <a:solidFill>
              <a:srgbClr val="009925"/>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832" name="Shape 832"/>
          <p:cNvGrpSpPr/>
          <p:nvPr/>
        </p:nvGrpSpPr>
        <p:grpSpPr>
          <a:xfrm>
            <a:off x="4161087" y="4939491"/>
            <a:ext cx="1570756" cy="918943"/>
            <a:chOff x="7511125" y="2243400"/>
            <a:chExt cx="3492898" cy="1888499"/>
          </a:xfrm>
        </p:grpSpPr>
        <p:sp>
          <p:nvSpPr>
            <p:cNvPr id="833" name="Shape 833"/>
            <p:cNvSpPr/>
            <p:nvPr/>
          </p:nvSpPr>
          <p:spPr>
            <a:xfrm>
              <a:off x="7511125" y="2243400"/>
              <a:ext cx="3492898" cy="1888499"/>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34" name="Shape 834"/>
            <p:cNvSpPr/>
            <p:nvPr/>
          </p:nvSpPr>
          <p:spPr>
            <a:xfrm>
              <a:off x="7766700" y="2498975"/>
              <a:ext cx="1377300" cy="13632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35" name="Shape 835"/>
            <p:cNvSpPr/>
            <p:nvPr/>
          </p:nvSpPr>
          <p:spPr>
            <a:xfrm>
              <a:off x="9381575" y="2498975"/>
              <a:ext cx="1377300" cy="13632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836" name="Shape 836"/>
          <p:cNvGrpSpPr/>
          <p:nvPr/>
        </p:nvGrpSpPr>
        <p:grpSpPr>
          <a:xfrm>
            <a:off x="6443483" y="4939491"/>
            <a:ext cx="1570756" cy="918943"/>
            <a:chOff x="7511125" y="2243400"/>
            <a:chExt cx="3492898" cy="1888499"/>
          </a:xfrm>
        </p:grpSpPr>
        <p:sp>
          <p:nvSpPr>
            <p:cNvPr id="837" name="Shape 837"/>
            <p:cNvSpPr/>
            <p:nvPr/>
          </p:nvSpPr>
          <p:spPr>
            <a:xfrm>
              <a:off x="7511125" y="2243400"/>
              <a:ext cx="3492898" cy="1888499"/>
            </a:xfrm>
            <a:prstGeom prst="rect">
              <a:avLst/>
            </a:prstGeom>
            <a:solidFill>
              <a:srgbClr val="FFE168"/>
            </a:solidFill>
            <a:ln w="19050" cap="flat" cmpd="sng">
              <a:solidFill>
                <a:srgbClr val="F4B400"/>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38" name="Shape 838"/>
            <p:cNvSpPr/>
            <p:nvPr/>
          </p:nvSpPr>
          <p:spPr>
            <a:xfrm>
              <a:off x="7766700" y="2498975"/>
              <a:ext cx="1377300" cy="1363200"/>
            </a:xfrm>
            <a:prstGeom prst="roundRect">
              <a:avLst>
                <a:gd name="adj" fmla="val 16667"/>
              </a:avLst>
            </a:prstGeom>
            <a:solidFill>
              <a:srgbClr val="FBCB43"/>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39" name="Shape 839"/>
            <p:cNvSpPr/>
            <p:nvPr/>
          </p:nvSpPr>
          <p:spPr>
            <a:xfrm>
              <a:off x="9381575" y="2498975"/>
              <a:ext cx="1377300" cy="1363200"/>
            </a:xfrm>
            <a:prstGeom prst="roundRect">
              <a:avLst>
                <a:gd name="adj" fmla="val 16667"/>
              </a:avLst>
            </a:prstGeom>
            <a:solidFill>
              <a:srgbClr val="FBCB43"/>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cxnSp>
        <p:nvCxnSpPr>
          <p:cNvPr id="840" name="Shape 840"/>
          <p:cNvCxnSpPr>
            <a:stCxn id="825" idx="1"/>
          </p:cNvCxnSpPr>
          <p:nvPr/>
        </p:nvCxnSpPr>
        <p:spPr>
          <a:xfrm rot="10800000">
            <a:off x="2128887" y="3849964"/>
            <a:ext cx="2032200" cy="0"/>
          </a:xfrm>
          <a:prstGeom prst="straightConnector1">
            <a:avLst/>
          </a:prstGeom>
          <a:noFill/>
          <a:ln w="19050" cap="flat" cmpd="sng">
            <a:solidFill>
              <a:schemeClr val="accent1"/>
            </a:solidFill>
            <a:prstDash val="solid"/>
            <a:round/>
            <a:headEnd type="oval" w="lg" len="lg"/>
            <a:tailEnd type="none" w="med" len="med"/>
          </a:ln>
        </p:spPr>
      </p:cxnSp>
      <p:cxnSp>
        <p:nvCxnSpPr>
          <p:cNvPr id="841" name="Shape 841"/>
          <p:cNvCxnSpPr>
            <a:stCxn id="829" idx="3"/>
          </p:cNvCxnSpPr>
          <p:nvPr/>
        </p:nvCxnSpPr>
        <p:spPr>
          <a:xfrm>
            <a:off x="8014239" y="3849964"/>
            <a:ext cx="2031900" cy="0"/>
          </a:xfrm>
          <a:prstGeom prst="straightConnector1">
            <a:avLst/>
          </a:prstGeom>
          <a:noFill/>
          <a:ln w="19050" cap="flat" cmpd="sng">
            <a:solidFill>
              <a:schemeClr val="accent1"/>
            </a:solidFill>
            <a:prstDash val="solid"/>
            <a:round/>
            <a:headEnd type="oval" w="lg" len="lg"/>
            <a:tailEnd type="none" w="med" len="med"/>
          </a:ln>
        </p:spPr>
      </p:cxnSp>
      <p:grpSp>
        <p:nvGrpSpPr>
          <p:cNvPr id="842" name="Shape 842"/>
          <p:cNvGrpSpPr/>
          <p:nvPr/>
        </p:nvGrpSpPr>
        <p:grpSpPr>
          <a:xfrm>
            <a:off x="1054577" y="2660443"/>
            <a:ext cx="2148913" cy="3928010"/>
            <a:chOff x="1392637" y="1465012"/>
            <a:chExt cx="2148913" cy="3928010"/>
          </a:xfrm>
          <a:solidFill>
            <a:schemeClr val="accent1"/>
          </a:solidFill>
        </p:grpSpPr>
        <p:sp>
          <p:nvSpPr>
            <p:cNvPr id="843" name="Shape 843"/>
            <p:cNvSpPr/>
            <p:nvPr/>
          </p:nvSpPr>
          <p:spPr>
            <a:xfrm>
              <a:off x="1392637" y="1465012"/>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dirty="0">
                  <a:solidFill>
                    <a:schemeClr val="lt1"/>
                  </a:solidFill>
                  <a:latin typeface="Open Sans"/>
                  <a:ea typeface="Open Sans"/>
                  <a:cs typeface="Open Sans"/>
                  <a:sym typeface="Open Sans"/>
                </a:rPr>
                <a:t>App: Nifty</a:t>
              </a:r>
            </a:p>
            <a:p>
              <a:pPr algn="ctr">
                <a:buClr>
                  <a:schemeClr val="lt1"/>
                </a:buClr>
                <a:buSzPct val="25000"/>
              </a:pPr>
              <a:r>
                <a:rPr lang="en-US" sz="2400" b="1" dirty="0">
                  <a:solidFill>
                    <a:schemeClr val="lt1"/>
                  </a:solidFill>
                  <a:latin typeface="Open Sans"/>
                  <a:ea typeface="Open Sans"/>
                  <a:cs typeface="Open Sans"/>
                  <a:sym typeface="Open Sans"/>
                </a:rPr>
                <a:t>Phase: Dev</a:t>
              </a:r>
            </a:p>
            <a:p>
              <a:pPr algn="ctr">
                <a:buClr>
                  <a:schemeClr val="lt1"/>
                </a:buClr>
                <a:buSzPct val="25000"/>
              </a:pPr>
              <a:r>
                <a:rPr lang="en-US" sz="2400" dirty="0">
                  <a:solidFill>
                    <a:schemeClr val="lt1"/>
                  </a:solidFill>
                  <a:latin typeface="Open Sans"/>
                  <a:ea typeface="Open Sans"/>
                  <a:cs typeface="Open Sans"/>
                  <a:sym typeface="Open Sans"/>
                </a:rPr>
                <a:t>Role: FE</a:t>
              </a:r>
            </a:p>
          </p:txBody>
        </p:sp>
        <p:sp>
          <p:nvSpPr>
            <p:cNvPr id="844" name="Shape 844"/>
            <p:cNvSpPr/>
            <p:nvPr/>
          </p:nvSpPr>
          <p:spPr>
            <a:xfrm>
              <a:off x="1392650" y="4203525"/>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Test</a:t>
              </a:r>
            </a:p>
            <a:p>
              <a:pPr algn="ctr">
                <a:buClr>
                  <a:schemeClr val="lt1"/>
                </a:buClr>
                <a:buSzPct val="25000"/>
              </a:pPr>
              <a:r>
                <a:rPr lang="en-US" sz="2400">
                  <a:solidFill>
                    <a:schemeClr val="lt1"/>
                  </a:solidFill>
                  <a:latin typeface="Open Sans"/>
                  <a:ea typeface="Open Sans"/>
                  <a:cs typeface="Open Sans"/>
                  <a:sym typeface="Open Sans"/>
                </a:rPr>
                <a:t>Role: FE</a:t>
              </a:r>
            </a:p>
          </p:txBody>
        </p:sp>
      </p:grpSp>
      <p:grpSp>
        <p:nvGrpSpPr>
          <p:cNvPr id="845" name="Shape 845"/>
          <p:cNvGrpSpPr/>
          <p:nvPr/>
        </p:nvGrpSpPr>
        <p:grpSpPr>
          <a:xfrm>
            <a:off x="8971735" y="2660443"/>
            <a:ext cx="2148911" cy="3928010"/>
            <a:chOff x="9309795" y="1465012"/>
            <a:chExt cx="2148911" cy="3928010"/>
          </a:xfrm>
          <a:solidFill>
            <a:schemeClr val="accent1"/>
          </a:solidFill>
        </p:grpSpPr>
        <p:sp>
          <p:nvSpPr>
            <p:cNvPr id="846" name="Shape 846"/>
            <p:cNvSpPr/>
            <p:nvPr/>
          </p:nvSpPr>
          <p:spPr>
            <a:xfrm>
              <a:off x="9309807" y="1465012"/>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b="1">
                  <a:solidFill>
                    <a:schemeClr val="lt1"/>
                  </a:solidFill>
                  <a:latin typeface="Open Sans"/>
                  <a:ea typeface="Open Sans"/>
                  <a:cs typeface="Open Sans"/>
                  <a:sym typeface="Open Sans"/>
                </a:rPr>
                <a:t>Phase: Dev</a:t>
              </a:r>
            </a:p>
            <a:p>
              <a:pPr algn="ctr">
                <a:buClr>
                  <a:schemeClr val="lt1"/>
                </a:buClr>
                <a:buSzPct val="25000"/>
              </a:pPr>
              <a:r>
                <a:rPr lang="en-US" sz="2400">
                  <a:solidFill>
                    <a:schemeClr val="lt1"/>
                  </a:solidFill>
                  <a:latin typeface="Open Sans"/>
                  <a:ea typeface="Open Sans"/>
                  <a:cs typeface="Open Sans"/>
                  <a:sym typeface="Open Sans"/>
                </a:rPr>
                <a:t>Role: BE</a:t>
              </a:r>
            </a:p>
          </p:txBody>
        </p:sp>
        <p:sp>
          <p:nvSpPr>
            <p:cNvPr id="847" name="Shape 847"/>
            <p:cNvSpPr/>
            <p:nvPr/>
          </p:nvSpPr>
          <p:spPr>
            <a:xfrm>
              <a:off x="9309795" y="4203525"/>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Test</a:t>
              </a:r>
            </a:p>
            <a:p>
              <a:pPr algn="ctr">
                <a:buClr>
                  <a:schemeClr val="lt1"/>
                </a:buClr>
                <a:buSzPct val="25000"/>
              </a:pPr>
              <a:r>
                <a:rPr lang="en-US" sz="2400">
                  <a:solidFill>
                    <a:schemeClr val="lt1"/>
                  </a:solidFill>
                  <a:latin typeface="Open Sans"/>
                  <a:ea typeface="Open Sans"/>
                  <a:cs typeface="Open Sans"/>
                  <a:sym typeface="Open Sans"/>
                </a:rPr>
                <a:t>Role: BE</a:t>
              </a:r>
            </a:p>
          </p:txBody>
        </p:sp>
      </p:grpSp>
      <p:cxnSp>
        <p:nvCxnSpPr>
          <p:cNvPr id="848" name="Shape 848"/>
          <p:cNvCxnSpPr>
            <a:stCxn id="833" idx="1"/>
            <a:endCxn id="844" idx="0"/>
          </p:cNvCxnSpPr>
          <p:nvPr/>
        </p:nvCxnSpPr>
        <p:spPr>
          <a:xfrm rot="10800000">
            <a:off x="2129187" y="5398961"/>
            <a:ext cx="2031900" cy="0"/>
          </a:xfrm>
          <a:prstGeom prst="straightConnector1">
            <a:avLst/>
          </a:prstGeom>
          <a:noFill/>
          <a:ln w="19050" cap="flat" cmpd="sng">
            <a:solidFill>
              <a:schemeClr val="accent1"/>
            </a:solidFill>
            <a:prstDash val="solid"/>
            <a:round/>
            <a:headEnd type="oval" w="lg" len="lg"/>
            <a:tailEnd type="none" w="med" len="med"/>
          </a:ln>
        </p:spPr>
      </p:cxnSp>
      <p:cxnSp>
        <p:nvCxnSpPr>
          <p:cNvPr id="849" name="Shape 849"/>
          <p:cNvCxnSpPr>
            <a:stCxn id="837" idx="3"/>
            <a:endCxn id="847" idx="0"/>
          </p:cNvCxnSpPr>
          <p:nvPr/>
        </p:nvCxnSpPr>
        <p:spPr>
          <a:xfrm>
            <a:off x="8014239" y="5398961"/>
            <a:ext cx="2031900" cy="0"/>
          </a:xfrm>
          <a:prstGeom prst="straightConnector1">
            <a:avLst/>
          </a:prstGeom>
          <a:noFill/>
          <a:ln w="19050" cap="flat" cmpd="sng">
            <a:solidFill>
              <a:schemeClr val="accent1"/>
            </a:solidFill>
            <a:prstDash val="solid"/>
            <a:round/>
            <a:headEnd type="oval" w="lg" len="lg"/>
            <a:tailEnd type="none" w="med" len="med"/>
          </a:ln>
        </p:spPr>
      </p:cxnSp>
      <p:sp>
        <p:nvSpPr>
          <p:cNvPr id="31" name="Title 1"/>
          <p:cNvSpPr txBox="1">
            <a:spLocks/>
          </p:cNvSpPr>
          <p:nvPr/>
        </p:nvSpPr>
        <p:spPr>
          <a:xfrm>
            <a:off x="1154954" y="973668"/>
            <a:ext cx="8761413" cy="706964"/>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Selectors</a:t>
            </a:r>
          </a:p>
        </p:txBody>
      </p:sp>
    </p:spTree>
    <p:extLst>
      <p:ext uri="{BB962C8B-B14F-4D97-AF65-F5344CB8AC3E}">
        <p14:creationId xmlns:p14="http://schemas.microsoft.com/office/powerpoint/2010/main" val="449417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Shape 856"/>
          <p:cNvSpPr/>
          <p:nvPr/>
        </p:nvSpPr>
        <p:spPr>
          <a:xfrm>
            <a:off x="3852639" y="4366351"/>
            <a:ext cx="4511999" cy="2195699"/>
          </a:xfrm>
          <a:prstGeom prst="roundRect">
            <a:avLst>
              <a:gd name="adj" fmla="val 16667"/>
            </a:avLst>
          </a:prstGeom>
          <a:noFill/>
          <a:ln w="19050" cap="flat" cmpd="sng">
            <a:solidFill>
              <a:srgbClr val="4D4D4D"/>
            </a:solidFill>
            <a:prstDash val="solid"/>
            <a:round/>
            <a:headEnd type="none" w="med" len="med"/>
            <a:tailEnd type="none" w="med" len="med"/>
          </a:ln>
        </p:spPr>
        <p:txBody>
          <a:bodyPr lIns="91425" tIns="91425" rIns="91425" bIns="91425" anchor="b" anchorCtr="0">
            <a:noAutofit/>
          </a:bodyPr>
          <a:lstStyle/>
          <a:p>
            <a:pPr algn="ctr">
              <a:buClr>
                <a:srgbClr val="000000"/>
              </a:buClr>
              <a:buSzPct val="25000"/>
            </a:pPr>
            <a:r>
              <a:rPr lang="en-US" sz="2400">
                <a:solidFill>
                  <a:srgbClr val="000000"/>
                </a:solidFill>
                <a:latin typeface="Open Sans"/>
                <a:ea typeface="Open Sans"/>
                <a:cs typeface="Open Sans"/>
                <a:sym typeface="Open Sans"/>
              </a:rPr>
              <a:t>App == Nifty</a:t>
            </a:r>
          </a:p>
          <a:p>
            <a:pPr algn="ctr">
              <a:buClr>
                <a:srgbClr val="000000"/>
              </a:buClr>
              <a:buSzPct val="25000"/>
            </a:pPr>
            <a:r>
              <a:rPr lang="en-US" sz="2400">
                <a:solidFill>
                  <a:srgbClr val="000000"/>
                </a:solidFill>
                <a:latin typeface="Open Sans"/>
                <a:ea typeface="Open Sans"/>
                <a:cs typeface="Open Sans"/>
                <a:sym typeface="Open Sans"/>
              </a:rPr>
              <a:t>Phase == Test</a:t>
            </a:r>
          </a:p>
        </p:txBody>
      </p:sp>
      <p:grpSp>
        <p:nvGrpSpPr>
          <p:cNvPr id="857" name="Shape 857"/>
          <p:cNvGrpSpPr/>
          <p:nvPr/>
        </p:nvGrpSpPr>
        <p:grpSpPr>
          <a:xfrm>
            <a:off x="4169476" y="3029767"/>
            <a:ext cx="1570756" cy="918943"/>
            <a:chOff x="7511125" y="2243400"/>
            <a:chExt cx="3492898" cy="1888499"/>
          </a:xfrm>
        </p:grpSpPr>
        <p:sp>
          <p:nvSpPr>
            <p:cNvPr id="858" name="Shape 858"/>
            <p:cNvSpPr/>
            <p:nvPr/>
          </p:nvSpPr>
          <p:spPr>
            <a:xfrm>
              <a:off x="7511125" y="2243400"/>
              <a:ext cx="3492898" cy="1888499"/>
            </a:xfrm>
            <a:prstGeom prst="rect">
              <a:avLst/>
            </a:prstGeom>
            <a:solidFill>
              <a:srgbClr val="ED9D97"/>
            </a:solidFill>
            <a:ln w="19050" cap="flat" cmpd="sng">
              <a:solidFill>
                <a:srgbClr val="D84437"/>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59" name="Shape 859"/>
            <p:cNvSpPr/>
            <p:nvPr/>
          </p:nvSpPr>
          <p:spPr>
            <a:xfrm>
              <a:off x="7766700" y="2498975"/>
              <a:ext cx="1377300" cy="1363200"/>
            </a:xfrm>
            <a:prstGeom prst="roundRect">
              <a:avLst>
                <a:gd name="adj" fmla="val 16667"/>
              </a:avLst>
            </a:prstGeom>
            <a:solidFill>
              <a:srgbClr val="E57368"/>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60" name="Shape 860"/>
            <p:cNvSpPr/>
            <p:nvPr/>
          </p:nvSpPr>
          <p:spPr>
            <a:xfrm>
              <a:off x="9381575" y="2498975"/>
              <a:ext cx="1377300" cy="1363200"/>
            </a:xfrm>
            <a:prstGeom prst="roundRect">
              <a:avLst>
                <a:gd name="adj" fmla="val 16667"/>
              </a:avLst>
            </a:prstGeom>
            <a:solidFill>
              <a:srgbClr val="E57368"/>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861" name="Shape 861"/>
          <p:cNvGrpSpPr/>
          <p:nvPr/>
        </p:nvGrpSpPr>
        <p:grpSpPr>
          <a:xfrm>
            <a:off x="6451872" y="3029767"/>
            <a:ext cx="1570756" cy="918943"/>
            <a:chOff x="7511125" y="2243400"/>
            <a:chExt cx="3492898" cy="1888499"/>
          </a:xfrm>
        </p:grpSpPr>
        <p:sp>
          <p:nvSpPr>
            <p:cNvPr id="862" name="Shape 862"/>
            <p:cNvSpPr/>
            <p:nvPr/>
          </p:nvSpPr>
          <p:spPr>
            <a:xfrm>
              <a:off x="7511125" y="2243400"/>
              <a:ext cx="3492898" cy="1888499"/>
            </a:xfrm>
            <a:prstGeom prst="rect">
              <a:avLst/>
            </a:prstGeom>
            <a:solidFill>
              <a:srgbClr val="7BCFA9"/>
            </a:solidFill>
            <a:ln w="19050" cap="flat" cmpd="sng">
              <a:solidFill>
                <a:srgbClr val="009925"/>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63" name="Shape 863"/>
            <p:cNvSpPr/>
            <p:nvPr/>
          </p:nvSpPr>
          <p:spPr>
            <a:xfrm>
              <a:off x="7766700" y="2498975"/>
              <a:ext cx="1377300" cy="1363200"/>
            </a:xfrm>
            <a:prstGeom prst="roundRect">
              <a:avLst>
                <a:gd name="adj" fmla="val 16667"/>
              </a:avLst>
            </a:prstGeom>
            <a:solidFill>
              <a:srgbClr val="33B679"/>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64" name="Shape 864"/>
            <p:cNvSpPr/>
            <p:nvPr/>
          </p:nvSpPr>
          <p:spPr>
            <a:xfrm>
              <a:off x="9381575" y="2498975"/>
              <a:ext cx="1377300" cy="1363200"/>
            </a:xfrm>
            <a:prstGeom prst="roundRect">
              <a:avLst>
                <a:gd name="adj" fmla="val 16667"/>
              </a:avLst>
            </a:prstGeom>
            <a:solidFill>
              <a:srgbClr val="33B679"/>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865" name="Shape 865"/>
          <p:cNvGrpSpPr/>
          <p:nvPr/>
        </p:nvGrpSpPr>
        <p:grpSpPr>
          <a:xfrm>
            <a:off x="4169476" y="4578764"/>
            <a:ext cx="1570756" cy="918943"/>
            <a:chOff x="7511125" y="2243400"/>
            <a:chExt cx="3492898" cy="1888499"/>
          </a:xfrm>
        </p:grpSpPr>
        <p:sp>
          <p:nvSpPr>
            <p:cNvPr id="866" name="Shape 866"/>
            <p:cNvSpPr/>
            <p:nvPr/>
          </p:nvSpPr>
          <p:spPr>
            <a:xfrm>
              <a:off x="7511125" y="2243400"/>
              <a:ext cx="3492898" cy="1888499"/>
            </a:xfrm>
            <a:prstGeom prst="rect">
              <a:avLst/>
            </a:prstGeom>
            <a:solidFill>
              <a:srgbClr val="A0C3FF"/>
            </a:solidFill>
            <a:ln w="38100" cap="flat" cmpd="sng">
              <a:solidFill>
                <a:srgbClr val="4285F4"/>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67" name="Shape 867"/>
            <p:cNvSpPr/>
            <p:nvPr/>
          </p:nvSpPr>
          <p:spPr>
            <a:xfrm>
              <a:off x="7766700" y="2498975"/>
              <a:ext cx="1377300" cy="1363200"/>
            </a:xfrm>
            <a:prstGeom prst="roundRect">
              <a:avLst>
                <a:gd name="adj" fmla="val 16667"/>
              </a:avLst>
            </a:prstGeom>
            <a:solidFill>
              <a:srgbClr val="4285F4"/>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68" name="Shape 868"/>
            <p:cNvSpPr/>
            <p:nvPr/>
          </p:nvSpPr>
          <p:spPr>
            <a:xfrm>
              <a:off x="9381575" y="2498975"/>
              <a:ext cx="1377300" cy="1363200"/>
            </a:xfrm>
            <a:prstGeom prst="roundRect">
              <a:avLst>
                <a:gd name="adj" fmla="val 16667"/>
              </a:avLst>
            </a:prstGeom>
            <a:solidFill>
              <a:srgbClr val="4285F4"/>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869" name="Shape 869"/>
          <p:cNvGrpSpPr/>
          <p:nvPr/>
        </p:nvGrpSpPr>
        <p:grpSpPr>
          <a:xfrm>
            <a:off x="6451872" y="4578764"/>
            <a:ext cx="1570756" cy="918943"/>
            <a:chOff x="7511125" y="2243400"/>
            <a:chExt cx="3492898" cy="1888499"/>
          </a:xfrm>
        </p:grpSpPr>
        <p:sp>
          <p:nvSpPr>
            <p:cNvPr id="870" name="Shape 870"/>
            <p:cNvSpPr/>
            <p:nvPr/>
          </p:nvSpPr>
          <p:spPr>
            <a:xfrm>
              <a:off x="7511125" y="2243400"/>
              <a:ext cx="3492898" cy="1888499"/>
            </a:xfrm>
            <a:prstGeom prst="rect">
              <a:avLst/>
            </a:prstGeom>
            <a:solidFill>
              <a:srgbClr val="FFE168"/>
            </a:solidFill>
            <a:ln w="38100" cap="flat" cmpd="sng">
              <a:solidFill>
                <a:srgbClr val="F4B400"/>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71" name="Shape 871"/>
            <p:cNvSpPr/>
            <p:nvPr/>
          </p:nvSpPr>
          <p:spPr>
            <a:xfrm>
              <a:off x="7766700" y="2498975"/>
              <a:ext cx="1377300" cy="1363200"/>
            </a:xfrm>
            <a:prstGeom prst="roundRect">
              <a:avLst>
                <a:gd name="adj" fmla="val 16667"/>
              </a:avLst>
            </a:prstGeom>
            <a:solidFill>
              <a:srgbClr val="F4B400"/>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72" name="Shape 872"/>
            <p:cNvSpPr/>
            <p:nvPr/>
          </p:nvSpPr>
          <p:spPr>
            <a:xfrm>
              <a:off x="9381575" y="2498975"/>
              <a:ext cx="1377300" cy="1363200"/>
            </a:xfrm>
            <a:prstGeom prst="roundRect">
              <a:avLst>
                <a:gd name="adj" fmla="val 16667"/>
              </a:avLst>
            </a:prstGeom>
            <a:solidFill>
              <a:srgbClr val="F4B400"/>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cxnSp>
        <p:nvCxnSpPr>
          <p:cNvPr id="873" name="Shape 873"/>
          <p:cNvCxnSpPr>
            <a:stCxn id="858" idx="1"/>
          </p:cNvCxnSpPr>
          <p:nvPr/>
        </p:nvCxnSpPr>
        <p:spPr>
          <a:xfrm rot="10800000">
            <a:off x="2137276" y="3489237"/>
            <a:ext cx="2032200" cy="0"/>
          </a:xfrm>
          <a:prstGeom prst="straightConnector1">
            <a:avLst/>
          </a:prstGeom>
          <a:noFill/>
          <a:ln w="19050" cap="flat" cmpd="sng">
            <a:solidFill>
              <a:schemeClr val="accent1"/>
            </a:solidFill>
            <a:prstDash val="solid"/>
            <a:round/>
            <a:headEnd type="oval" w="lg" len="lg"/>
            <a:tailEnd type="none" w="med" len="med"/>
          </a:ln>
        </p:spPr>
      </p:cxnSp>
      <p:cxnSp>
        <p:nvCxnSpPr>
          <p:cNvPr id="874" name="Shape 874"/>
          <p:cNvCxnSpPr>
            <a:stCxn id="862" idx="3"/>
          </p:cNvCxnSpPr>
          <p:nvPr/>
        </p:nvCxnSpPr>
        <p:spPr>
          <a:xfrm>
            <a:off x="8022628" y="3489237"/>
            <a:ext cx="2031900" cy="0"/>
          </a:xfrm>
          <a:prstGeom prst="straightConnector1">
            <a:avLst/>
          </a:prstGeom>
          <a:noFill/>
          <a:ln w="19050" cap="flat" cmpd="sng">
            <a:solidFill>
              <a:schemeClr val="accent1"/>
            </a:solidFill>
            <a:prstDash val="solid"/>
            <a:round/>
            <a:headEnd type="oval" w="lg" len="lg"/>
            <a:tailEnd type="none" w="med" len="med"/>
          </a:ln>
        </p:spPr>
      </p:cxnSp>
      <p:grpSp>
        <p:nvGrpSpPr>
          <p:cNvPr id="875" name="Shape 875"/>
          <p:cNvGrpSpPr/>
          <p:nvPr/>
        </p:nvGrpSpPr>
        <p:grpSpPr>
          <a:xfrm>
            <a:off x="1062966" y="2299716"/>
            <a:ext cx="2148913" cy="3928010"/>
            <a:chOff x="1392637" y="1465012"/>
            <a:chExt cx="2148913" cy="3928010"/>
          </a:xfrm>
          <a:solidFill>
            <a:schemeClr val="accent1"/>
          </a:solidFill>
        </p:grpSpPr>
        <p:sp>
          <p:nvSpPr>
            <p:cNvPr id="876" name="Shape 876"/>
            <p:cNvSpPr/>
            <p:nvPr/>
          </p:nvSpPr>
          <p:spPr>
            <a:xfrm>
              <a:off x="1392637" y="1465012"/>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Dev</a:t>
              </a:r>
            </a:p>
            <a:p>
              <a:pPr algn="ctr">
                <a:buClr>
                  <a:schemeClr val="lt1"/>
                </a:buClr>
                <a:buSzPct val="25000"/>
              </a:pPr>
              <a:r>
                <a:rPr lang="en-US" sz="2400">
                  <a:solidFill>
                    <a:schemeClr val="lt1"/>
                  </a:solidFill>
                  <a:latin typeface="Open Sans"/>
                  <a:ea typeface="Open Sans"/>
                  <a:cs typeface="Open Sans"/>
                  <a:sym typeface="Open Sans"/>
                </a:rPr>
                <a:t>Role: FE</a:t>
              </a:r>
            </a:p>
          </p:txBody>
        </p:sp>
        <p:sp>
          <p:nvSpPr>
            <p:cNvPr id="877" name="Shape 877"/>
            <p:cNvSpPr/>
            <p:nvPr/>
          </p:nvSpPr>
          <p:spPr>
            <a:xfrm>
              <a:off x="1392650" y="4203525"/>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b="1">
                  <a:solidFill>
                    <a:schemeClr val="lt1"/>
                  </a:solidFill>
                  <a:latin typeface="Open Sans"/>
                  <a:ea typeface="Open Sans"/>
                  <a:cs typeface="Open Sans"/>
                  <a:sym typeface="Open Sans"/>
                </a:rPr>
                <a:t>Phase: Test</a:t>
              </a:r>
            </a:p>
            <a:p>
              <a:pPr algn="ctr">
                <a:buClr>
                  <a:schemeClr val="lt1"/>
                </a:buClr>
                <a:buSzPct val="25000"/>
              </a:pPr>
              <a:r>
                <a:rPr lang="en-US" sz="2400">
                  <a:solidFill>
                    <a:schemeClr val="lt1"/>
                  </a:solidFill>
                  <a:latin typeface="Open Sans"/>
                  <a:ea typeface="Open Sans"/>
                  <a:cs typeface="Open Sans"/>
                  <a:sym typeface="Open Sans"/>
                </a:rPr>
                <a:t>Role: FE</a:t>
              </a:r>
            </a:p>
          </p:txBody>
        </p:sp>
      </p:grpSp>
      <p:grpSp>
        <p:nvGrpSpPr>
          <p:cNvPr id="878" name="Shape 878"/>
          <p:cNvGrpSpPr/>
          <p:nvPr/>
        </p:nvGrpSpPr>
        <p:grpSpPr>
          <a:xfrm>
            <a:off x="8980124" y="2299716"/>
            <a:ext cx="2148911" cy="3928010"/>
            <a:chOff x="9309795" y="1465012"/>
            <a:chExt cx="2148911" cy="3928010"/>
          </a:xfrm>
          <a:solidFill>
            <a:schemeClr val="accent1"/>
          </a:solidFill>
        </p:grpSpPr>
        <p:sp>
          <p:nvSpPr>
            <p:cNvPr id="879" name="Shape 879"/>
            <p:cNvSpPr/>
            <p:nvPr/>
          </p:nvSpPr>
          <p:spPr>
            <a:xfrm>
              <a:off x="9309807" y="1465012"/>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a:solidFill>
                    <a:schemeClr val="lt1"/>
                  </a:solidFill>
                  <a:latin typeface="Open Sans"/>
                  <a:ea typeface="Open Sans"/>
                  <a:cs typeface="Open Sans"/>
                  <a:sym typeface="Open Sans"/>
                </a:rPr>
                <a:t>Phase: Dev</a:t>
              </a:r>
            </a:p>
            <a:p>
              <a:pPr algn="ctr">
                <a:buClr>
                  <a:schemeClr val="lt1"/>
                </a:buClr>
                <a:buSzPct val="25000"/>
              </a:pPr>
              <a:r>
                <a:rPr lang="en-US" sz="2400">
                  <a:solidFill>
                    <a:schemeClr val="lt1"/>
                  </a:solidFill>
                  <a:latin typeface="Open Sans"/>
                  <a:ea typeface="Open Sans"/>
                  <a:cs typeface="Open Sans"/>
                  <a:sym typeface="Open Sans"/>
                </a:rPr>
                <a:t>Role: BE</a:t>
              </a:r>
            </a:p>
          </p:txBody>
        </p:sp>
        <p:sp>
          <p:nvSpPr>
            <p:cNvPr id="880" name="Shape 880"/>
            <p:cNvSpPr/>
            <p:nvPr/>
          </p:nvSpPr>
          <p:spPr>
            <a:xfrm>
              <a:off x="9309795" y="4203525"/>
              <a:ext cx="2148900" cy="1189498"/>
            </a:xfrm>
            <a:prstGeom prst="rect">
              <a:avLst/>
            </a:prstGeom>
            <a:grpFill/>
            <a:ln>
              <a:solidFill>
                <a:schemeClr val="accent1"/>
              </a:solidFill>
            </a:ln>
          </p:spPr>
          <p:txBody>
            <a:bodyPr lIns="91425" tIns="91425" rIns="91425" bIns="91425" anchor="ctr" anchorCtr="0">
              <a:noAutofit/>
            </a:bodyPr>
            <a:lstStyle/>
            <a:p>
              <a:pPr algn="ctr">
                <a:buClr>
                  <a:schemeClr val="lt1"/>
                </a:buClr>
                <a:buSzPct val="25000"/>
              </a:pPr>
              <a:r>
                <a:rPr lang="en-US" sz="2400">
                  <a:solidFill>
                    <a:schemeClr val="lt1"/>
                  </a:solidFill>
                  <a:latin typeface="Open Sans"/>
                  <a:ea typeface="Open Sans"/>
                  <a:cs typeface="Open Sans"/>
                  <a:sym typeface="Open Sans"/>
                </a:rPr>
                <a:t>App: Nifty</a:t>
              </a:r>
            </a:p>
            <a:p>
              <a:pPr algn="ctr">
                <a:buClr>
                  <a:schemeClr val="lt1"/>
                </a:buClr>
                <a:buSzPct val="25000"/>
              </a:pPr>
              <a:r>
                <a:rPr lang="en-US" sz="2400" b="1">
                  <a:solidFill>
                    <a:schemeClr val="lt1"/>
                  </a:solidFill>
                  <a:latin typeface="Open Sans"/>
                  <a:ea typeface="Open Sans"/>
                  <a:cs typeface="Open Sans"/>
                  <a:sym typeface="Open Sans"/>
                </a:rPr>
                <a:t>Phase: Test</a:t>
              </a:r>
            </a:p>
            <a:p>
              <a:pPr algn="ctr">
                <a:buClr>
                  <a:schemeClr val="lt1"/>
                </a:buClr>
                <a:buSzPct val="25000"/>
              </a:pPr>
              <a:r>
                <a:rPr lang="en-US" sz="2400">
                  <a:solidFill>
                    <a:schemeClr val="lt1"/>
                  </a:solidFill>
                  <a:latin typeface="Open Sans"/>
                  <a:ea typeface="Open Sans"/>
                  <a:cs typeface="Open Sans"/>
                  <a:sym typeface="Open Sans"/>
                </a:rPr>
                <a:t>Role: BE</a:t>
              </a:r>
            </a:p>
          </p:txBody>
        </p:sp>
      </p:grpSp>
      <p:cxnSp>
        <p:nvCxnSpPr>
          <p:cNvPr id="881" name="Shape 881"/>
          <p:cNvCxnSpPr>
            <a:stCxn id="866" idx="1"/>
            <a:endCxn id="877" idx="0"/>
          </p:cNvCxnSpPr>
          <p:nvPr/>
        </p:nvCxnSpPr>
        <p:spPr>
          <a:xfrm rot="10800000">
            <a:off x="2137576" y="5038234"/>
            <a:ext cx="2031900" cy="0"/>
          </a:xfrm>
          <a:prstGeom prst="straightConnector1">
            <a:avLst/>
          </a:prstGeom>
          <a:noFill/>
          <a:ln w="19050" cap="flat" cmpd="sng">
            <a:solidFill>
              <a:schemeClr val="accent1"/>
            </a:solidFill>
            <a:prstDash val="solid"/>
            <a:round/>
            <a:headEnd type="oval" w="lg" len="lg"/>
            <a:tailEnd type="none" w="med" len="med"/>
          </a:ln>
        </p:spPr>
      </p:cxnSp>
      <p:cxnSp>
        <p:nvCxnSpPr>
          <p:cNvPr id="882" name="Shape 882"/>
          <p:cNvCxnSpPr>
            <a:stCxn id="870" idx="3"/>
            <a:endCxn id="880" idx="0"/>
          </p:cNvCxnSpPr>
          <p:nvPr/>
        </p:nvCxnSpPr>
        <p:spPr>
          <a:xfrm>
            <a:off x="8022628" y="5038234"/>
            <a:ext cx="2031900" cy="0"/>
          </a:xfrm>
          <a:prstGeom prst="straightConnector1">
            <a:avLst/>
          </a:prstGeom>
          <a:noFill/>
          <a:ln w="19050" cap="flat" cmpd="sng">
            <a:solidFill>
              <a:schemeClr val="accent1"/>
            </a:solidFill>
            <a:prstDash val="solid"/>
            <a:round/>
            <a:headEnd type="oval" w="lg" len="lg"/>
            <a:tailEnd type="none" w="med" len="med"/>
          </a:ln>
        </p:spPr>
      </p:cxnSp>
      <p:sp>
        <p:nvSpPr>
          <p:cNvPr id="31" name="Title 1"/>
          <p:cNvSpPr txBox="1">
            <a:spLocks/>
          </p:cNvSpPr>
          <p:nvPr/>
        </p:nvSpPr>
        <p:spPr>
          <a:xfrm>
            <a:off x="1154954" y="973668"/>
            <a:ext cx="8761413" cy="706964"/>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Selectors</a:t>
            </a:r>
          </a:p>
        </p:txBody>
      </p:sp>
    </p:spTree>
    <p:extLst>
      <p:ext uri="{BB962C8B-B14F-4D97-AF65-F5344CB8AC3E}">
        <p14:creationId xmlns:p14="http://schemas.microsoft.com/office/powerpoint/2010/main" val="2277704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Control Loops</a:t>
            </a:r>
          </a:p>
        </p:txBody>
      </p:sp>
      <p:sp>
        <p:nvSpPr>
          <p:cNvPr id="890" name="Shape 890"/>
          <p:cNvSpPr txBox="1">
            <a:spLocks noGrp="1"/>
          </p:cNvSpPr>
          <p:nvPr>
            <p:ph idx="1"/>
          </p:nvPr>
        </p:nvSpPr>
        <p:spPr>
          <a:prstGeom prst="rect">
            <a:avLst/>
          </a:prstGeom>
          <a:noFill/>
          <a:ln>
            <a:noFill/>
          </a:ln>
        </p:spPr>
        <p:txBody>
          <a:bodyPr vert="horz" lIns="91425" tIns="91425" rIns="91425" bIns="91425" rtlCol="0" anchor="t" anchorCtr="0">
            <a:noAutofit/>
          </a:bodyPr>
          <a:lstStyle/>
          <a:p>
            <a:pPr>
              <a:buSzPct val="25000"/>
            </a:pPr>
            <a:r>
              <a:rPr lang="en-US" dirty="0">
                <a:solidFill>
                  <a:srgbClr val="222222"/>
                </a:solidFill>
              </a:rPr>
              <a:t>Drive current state -&gt; desired state</a:t>
            </a:r>
            <a:endParaRPr dirty="0">
              <a:solidFill>
                <a:srgbClr val="222222"/>
              </a:solidFill>
            </a:endParaRPr>
          </a:p>
          <a:p>
            <a:pPr>
              <a:buSzPct val="25000"/>
            </a:pPr>
            <a:r>
              <a:rPr lang="en-US" dirty="0">
                <a:solidFill>
                  <a:srgbClr val="222222"/>
                </a:solidFill>
              </a:rPr>
              <a:t>Act independently</a:t>
            </a:r>
            <a:endParaRPr dirty="0">
              <a:solidFill>
                <a:srgbClr val="222222"/>
              </a:solidFill>
            </a:endParaRPr>
          </a:p>
          <a:p>
            <a:pPr>
              <a:buSzPct val="25000"/>
            </a:pPr>
            <a:r>
              <a:rPr lang="en-US" dirty="0">
                <a:solidFill>
                  <a:srgbClr val="222222"/>
                </a:solidFill>
              </a:rPr>
              <a:t>APIs - no shortcuts or back doors</a:t>
            </a:r>
          </a:p>
          <a:p>
            <a:pPr>
              <a:buSzPct val="25000"/>
            </a:pPr>
            <a:r>
              <a:rPr lang="en-US" dirty="0">
                <a:solidFill>
                  <a:srgbClr val="222222"/>
                </a:solidFill>
              </a:rPr>
              <a:t>Observed state is truth</a:t>
            </a:r>
          </a:p>
          <a:p>
            <a:pPr>
              <a:buSzPct val="25000"/>
            </a:pPr>
            <a:r>
              <a:rPr lang="en-US" dirty="0">
                <a:solidFill>
                  <a:srgbClr val="222222"/>
                </a:solidFill>
              </a:rPr>
              <a:t>Recurring pattern in the system</a:t>
            </a:r>
          </a:p>
          <a:p>
            <a:pPr marL="0" indent="0">
              <a:buSzPct val="25000"/>
              <a:buNone/>
            </a:pPr>
            <a:endParaRPr sz="1000" dirty="0">
              <a:solidFill>
                <a:srgbClr val="222222"/>
              </a:solidFill>
            </a:endParaRPr>
          </a:p>
          <a:p>
            <a:pPr marL="0" indent="0">
              <a:buSzPct val="25000"/>
              <a:buNone/>
            </a:pPr>
            <a:r>
              <a:rPr lang="en-US" dirty="0">
                <a:solidFill>
                  <a:srgbClr val="222222"/>
                </a:solidFill>
              </a:rPr>
              <a:t>Example: </a:t>
            </a:r>
            <a:r>
              <a:rPr lang="en-US" dirty="0" err="1">
                <a:solidFill>
                  <a:srgbClr val="222222"/>
                </a:solidFill>
              </a:rPr>
              <a:t>ReplicationController</a:t>
            </a:r>
            <a:endParaRPr lang="en-US" dirty="0">
              <a:solidFill>
                <a:srgbClr val="222222"/>
              </a:solidFill>
            </a:endParaRPr>
          </a:p>
        </p:txBody>
      </p:sp>
      <p:grpSp>
        <p:nvGrpSpPr>
          <p:cNvPr id="891" name="Shape 891"/>
          <p:cNvGrpSpPr/>
          <p:nvPr/>
        </p:nvGrpSpPr>
        <p:grpSpPr>
          <a:xfrm>
            <a:off x="5648029" y="48072"/>
            <a:ext cx="6291734" cy="6291724"/>
            <a:chOff x="7483065" y="961564"/>
            <a:chExt cx="4662616" cy="4662608"/>
          </a:xfrm>
        </p:grpSpPr>
        <p:sp>
          <p:nvSpPr>
            <p:cNvPr id="892" name="Shape 892"/>
            <p:cNvSpPr/>
            <p:nvPr/>
          </p:nvSpPr>
          <p:spPr>
            <a:xfrm>
              <a:off x="8107825" y="1586325"/>
              <a:ext cx="3413099" cy="3413099"/>
            </a:xfrm>
            <a:prstGeom prst="blockArc">
              <a:avLst>
                <a:gd name="adj1" fmla="val 14376224"/>
                <a:gd name="adj2" fmla="val 0"/>
                <a:gd name="adj3" fmla="val 25000"/>
              </a:avLst>
            </a:prstGeom>
            <a:solidFill>
              <a:srgbClr val="D84437"/>
            </a:solidFill>
            <a:ln>
              <a:noFill/>
            </a:ln>
          </p:spPr>
          <p:txBody>
            <a:bodyPr lIns="91425" tIns="91425" rIns="91425" bIns="91425" anchor="ctr" anchorCtr="0">
              <a:noAutofit/>
            </a:bodyPr>
            <a:lstStyle/>
            <a:p>
              <a:pPr>
                <a:buClr>
                  <a:srgbClr val="000000"/>
                </a:buClr>
              </a:pPr>
              <a:endParaRPr sz="1400">
                <a:solidFill>
                  <a:srgbClr val="FFFFFF"/>
                </a:solidFill>
                <a:latin typeface="Arial"/>
                <a:ea typeface="Arial"/>
                <a:cs typeface="Arial"/>
                <a:sym typeface="Arial"/>
              </a:endParaRPr>
            </a:p>
          </p:txBody>
        </p:sp>
        <p:sp>
          <p:nvSpPr>
            <p:cNvPr id="893" name="Shape 893"/>
            <p:cNvSpPr/>
            <p:nvPr/>
          </p:nvSpPr>
          <p:spPr>
            <a:xfrm rot="-7200096">
              <a:off x="8107766" y="1586247"/>
              <a:ext cx="3413232" cy="3413232"/>
            </a:xfrm>
            <a:prstGeom prst="blockArc">
              <a:avLst>
                <a:gd name="adj1" fmla="val 14376224"/>
                <a:gd name="adj2" fmla="val 0"/>
                <a:gd name="adj3" fmla="val 25000"/>
              </a:avLst>
            </a:prstGeom>
            <a:solidFill>
              <a:srgbClr val="4285F4"/>
            </a:solidFill>
            <a:ln>
              <a:noFill/>
            </a:ln>
          </p:spPr>
          <p:txBody>
            <a:bodyPr lIns="91425" tIns="91425" rIns="91425" bIns="91425" anchor="ctr" anchorCtr="0">
              <a:noAutofit/>
            </a:bodyPr>
            <a:lstStyle/>
            <a:p>
              <a:pPr>
                <a:buClr>
                  <a:srgbClr val="000000"/>
                </a:buClr>
              </a:pPr>
              <a:endParaRPr sz="1400">
                <a:solidFill>
                  <a:srgbClr val="FFFFFF"/>
                </a:solidFill>
                <a:latin typeface="Arial"/>
                <a:ea typeface="Arial"/>
                <a:cs typeface="Arial"/>
                <a:sym typeface="Arial"/>
              </a:endParaRPr>
            </a:p>
          </p:txBody>
        </p:sp>
        <p:sp>
          <p:nvSpPr>
            <p:cNvPr id="894" name="Shape 894"/>
            <p:cNvSpPr/>
            <p:nvPr/>
          </p:nvSpPr>
          <p:spPr>
            <a:xfrm rot="7200096">
              <a:off x="8107747" y="1586257"/>
              <a:ext cx="3413232" cy="3413232"/>
            </a:xfrm>
            <a:prstGeom prst="blockArc">
              <a:avLst>
                <a:gd name="adj1" fmla="val 14376224"/>
                <a:gd name="adj2" fmla="val 0"/>
                <a:gd name="adj3" fmla="val 25000"/>
              </a:avLst>
            </a:prstGeom>
            <a:solidFill>
              <a:srgbClr val="009925"/>
            </a:solidFill>
            <a:ln>
              <a:noFill/>
            </a:ln>
          </p:spPr>
          <p:txBody>
            <a:bodyPr lIns="91425" tIns="91425" rIns="91425" bIns="91425" anchor="ctr" anchorCtr="0">
              <a:noAutofit/>
            </a:bodyPr>
            <a:lstStyle/>
            <a:p>
              <a:pPr>
                <a:buClr>
                  <a:srgbClr val="000000"/>
                </a:buClr>
              </a:pPr>
              <a:endParaRPr sz="1400">
                <a:solidFill>
                  <a:srgbClr val="FFFFFF"/>
                </a:solidFill>
                <a:latin typeface="Arial"/>
                <a:ea typeface="Arial"/>
                <a:cs typeface="Arial"/>
                <a:sym typeface="Arial"/>
              </a:endParaRPr>
            </a:p>
          </p:txBody>
        </p:sp>
        <p:sp>
          <p:nvSpPr>
            <p:cNvPr id="895" name="Shape 895"/>
            <p:cNvSpPr/>
            <p:nvPr/>
          </p:nvSpPr>
          <p:spPr>
            <a:xfrm rot="2700000">
              <a:off x="10752235" y="3000378"/>
              <a:ext cx="677125" cy="677125"/>
            </a:xfrm>
            <a:prstGeom prst="rect">
              <a:avLst/>
            </a:prstGeom>
            <a:solidFill>
              <a:srgbClr val="D84437"/>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nvGrpSpPr>
            <p:cNvPr id="896" name="Shape 896"/>
            <p:cNvGrpSpPr/>
            <p:nvPr/>
          </p:nvGrpSpPr>
          <p:grpSpPr>
            <a:xfrm rot="-8100000">
              <a:off x="10445240" y="2355905"/>
              <a:ext cx="1291140" cy="1291142"/>
              <a:chOff x="7410799" y="3885673"/>
              <a:chExt cx="953397" cy="953399"/>
            </a:xfrm>
          </p:grpSpPr>
          <p:sp>
            <p:nvSpPr>
              <p:cNvPr id="897" name="Shape 897"/>
              <p:cNvSpPr/>
              <p:nvPr/>
            </p:nvSpPr>
            <p:spPr>
              <a:xfrm>
                <a:off x="7410800" y="3885675"/>
                <a:ext cx="148200" cy="953397"/>
              </a:xfrm>
              <a:prstGeom prst="rect">
                <a:avLst/>
              </a:prstGeom>
              <a:solidFill>
                <a:srgbClr val="FFFFFF"/>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98" name="Shape 898"/>
              <p:cNvSpPr/>
              <p:nvPr/>
            </p:nvSpPr>
            <p:spPr>
              <a:xfrm rot="-5400000">
                <a:off x="7813398" y="3483074"/>
                <a:ext cx="148200" cy="953397"/>
              </a:xfrm>
              <a:prstGeom prst="rect">
                <a:avLst/>
              </a:prstGeom>
              <a:solidFill>
                <a:srgbClr val="FFFFFF"/>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sp>
          <p:nvSpPr>
            <p:cNvPr id="899" name="Shape 899"/>
            <p:cNvSpPr/>
            <p:nvPr/>
          </p:nvSpPr>
          <p:spPr>
            <a:xfrm rot="9900190">
              <a:off x="8781615" y="4030085"/>
              <a:ext cx="677059" cy="677059"/>
            </a:xfrm>
            <a:prstGeom prst="rect">
              <a:avLst/>
            </a:prstGeom>
            <a:solidFill>
              <a:srgbClr val="009925"/>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nvGrpSpPr>
            <p:cNvPr id="900" name="Shape 900"/>
            <p:cNvGrpSpPr/>
            <p:nvPr/>
          </p:nvGrpSpPr>
          <p:grpSpPr>
            <a:xfrm rot="-899989">
              <a:off x="8773650" y="3897935"/>
              <a:ext cx="1291133" cy="1291135"/>
              <a:chOff x="7410799" y="3885673"/>
              <a:chExt cx="953397" cy="953399"/>
            </a:xfrm>
          </p:grpSpPr>
          <p:sp>
            <p:nvSpPr>
              <p:cNvPr id="901" name="Shape 901"/>
              <p:cNvSpPr/>
              <p:nvPr/>
            </p:nvSpPr>
            <p:spPr>
              <a:xfrm>
                <a:off x="7410800" y="3885675"/>
                <a:ext cx="148200" cy="953397"/>
              </a:xfrm>
              <a:prstGeom prst="rect">
                <a:avLst/>
              </a:prstGeom>
              <a:solidFill>
                <a:srgbClr val="FFFFFF"/>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02" name="Shape 902"/>
              <p:cNvSpPr/>
              <p:nvPr/>
            </p:nvSpPr>
            <p:spPr>
              <a:xfrm rot="-5400000">
                <a:off x="7813398" y="3483074"/>
                <a:ext cx="148200" cy="953397"/>
              </a:xfrm>
              <a:prstGeom prst="rect">
                <a:avLst/>
              </a:prstGeom>
              <a:solidFill>
                <a:srgbClr val="FFFFFF"/>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sp>
          <p:nvSpPr>
            <p:cNvPr id="903" name="Shape 903"/>
            <p:cNvSpPr/>
            <p:nvPr/>
          </p:nvSpPr>
          <p:spPr>
            <a:xfrm rot="-4500190">
              <a:off x="8885664" y="1818862"/>
              <a:ext cx="677059" cy="677059"/>
            </a:xfrm>
            <a:prstGeom prst="rect">
              <a:avLst/>
            </a:prstGeom>
            <a:solidFill>
              <a:srgbClr val="4285F4"/>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nvGrpSpPr>
            <p:cNvPr id="904" name="Shape 904"/>
            <p:cNvGrpSpPr/>
            <p:nvPr/>
          </p:nvGrpSpPr>
          <p:grpSpPr>
            <a:xfrm rot="6299989">
              <a:off x="8285074" y="1682908"/>
              <a:ext cx="1291133" cy="1291135"/>
              <a:chOff x="7410799" y="3885673"/>
              <a:chExt cx="953397" cy="953399"/>
            </a:xfrm>
          </p:grpSpPr>
          <p:sp>
            <p:nvSpPr>
              <p:cNvPr id="905" name="Shape 905"/>
              <p:cNvSpPr/>
              <p:nvPr/>
            </p:nvSpPr>
            <p:spPr>
              <a:xfrm>
                <a:off x="7410800" y="3885675"/>
                <a:ext cx="148200" cy="953397"/>
              </a:xfrm>
              <a:prstGeom prst="rect">
                <a:avLst/>
              </a:prstGeom>
              <a:solidFill>
                <a:srgbClr val="FFFFFF"/>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06" name="Shape 906"/>
              <p:cNvSpPr/>
              <p:nvPr/>
            </p:nvSpPr>
            <p:spPr>
              <a:xfrm rot="-5400000">
                <a:off x="7813398" y="3483074"/>
                <a:ext cx="148200" cy="953397"/>
              </a:xfrm>
              <a:prstGeom prst="rect">
                <a:avLst/>
              </a:prstGeom>
              <a:solidFill>
                <a:srgbClr val="FFFFFF"/>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sp>
          <p:nvSpPr>
            <p:cNvPr id="907" name="Shape 907"/>
            <p:cNvSpPr txBox="1"/>
            <p:nvPr/>
          </p:nvSpPr>
          <p:spPr>
            <a:xfrm>
              <a:off x="10157696" y="2178783"/>
              <a:ext cx="1581300" cy="483600"/>
            </a:xfrm>
            <a:prstGeom prst="rect">
              <a:avLst/>
            </a:prstGeom>
            <a:noFill/>
            <a:ln>
              <a:noFill/>
            </a:ln>
          </p:spPr>
          <p:txBody>
            <a:bodyPr lIns="91425" tIns="91425" rIns="91425" bIns="91425" anchor="t" anchorCtr="0">
              <a:noAutofit/>
            </a:bodyPr>
            <a:lstStyle/>
            <a:p>
              <a:pPr>
                <a:buClr>
                  <a:srgbClr val="FFFFFF"/>
                </a:buClr>
                <a:buSzPct val="25000"/>
              </a:pPr>
              <a:r>
                <a:rPr lang="en-US" sz="2400" b="1">
                  <a:solidFill>
                    <a:srgbClr val="FFFFFF"/>
                  </a:solidFill>
                  <a:latin typeface="Open Sans"/>
                  <a:ea typeface="Open Sans"/>
                  <a:cs typeface="Open Sans"/>
                  <a:sym typeface="Open Sans"/>
                </a:rPr>
                <a:t>observe</a:t>
              </a:r>
            </a:p>
          </p:txBody>
        </p:sp>
        <p:sp>
          <p:nvSpPr>
            <p:cNvPr id="908" name="Shape 908"/>
            <p:cNvSpPr txBox="1"/>
            <p:nvPr/>
          </p:nvSpPr>
          <p:spPr>
            <a:xfrm>
              <a:off x="9677292" y="4337344"/>
              <a:ext cx="1581300" cy="483600"/>
            </a:xfrm>
            <a:prstGeom prst="rect">
              <a:avLst/>
            </a:prstGeom>
            <a:noFill/>
            <a:ln>
              <a:noFill/>
            </a:ln>
          </p:spPr>
          <p:txBody>
            <a:bodyPr lIns="91425" tIns="91425" rIns="91425" bIns="91425" anchor="t" anchorCtr="0">
              <a:noAutofit/>
            </a:bodyPr>
            <a:lstStyle/>
            <a:p>
              <a:pPr>
                <a:buClr>
                  <a:srgbClr val="FFFFFF"/>
                </a:buClr>
                <a:buSzPct val="25000"/>
              </a:pPr>
              <a:r>
                <a:rPr lang="en-US" sz="2400" b="1">
                  <a:solidFill>
                    <a:srgbClr val="FFFFFF"/>
                  </a:solidFill>
                  <a:latin typeface="Open Sans"/>
                  <a:ea typeface="Open Sans"/>
                  <a:cs typeface="Open Sans"/>
                  <a:sym typeface="Open Sans"/>
                </a:rPr>
                <a:t>diff</a:t>
              </a:r>
            </a:p>
          </p:txBody>
        </p:sp>
        <p:sp>
          <p:nvSpPr>
            <p:cNvPr id="909" name="Shape 909"/>
            <p:cNvSpPr txBox="1"/>
            <p:nvPr/>
          </p:nvSpPr>
          <p:spPr>
            <a:xfrm>
              <a:off x="8304859" y="2808666"/>
              <a:ext cx="1581300" cy="483600"/>
            </a:xfrm>
            <a:prstGeom prst="rect">
              <a:avLst/>
            </a:prstGeom>
            <a:noFill/>
            <a:ln>
              <a:noFill/>
            </a:ln>
          </p:spPr>
          <p:txBody>
            <a:bodyPr lIns="91425" tIns="91425" rIns="91425" bIns="91425" anchor="t" anchorCtr="0">
              <a:noAutofit/>
            </a:bodyPr>
            <a:lstStyle/>
            <a:p>
              <a:pPr>
                <a:buClr>
                  <a:srgbClr val="FFFFFF"/>
                </a:buClr>
                <a:buSzPct val="25000"/>
              </a:pPr>
              <a:r>
                <a:rPr lang="en-US" sz="2400" b="1">
                  <a:solidFill>
                    <a:srgbClr val="FFFFFF"/>
                  </a:solidFill>
                  <a:latin typeface="Open Sans"/>
                  <a:ea typeface="Open Sans"/>
                  <a:cs typeface="Open Sans"/>
                  <a:sym typeface="Open Sans"/>
                </a:rPr>
                <a:t>act</a:t>
              </a:r>
            </a:p>
          </p:txBody>
        </p:sp>
      </p:grpSp>
    </p:spTree>
    <p:extLst>
      <p:ext uri="{BB962C8B-B14F-4D97-AF65-F5344CB8AC3E}">
        <p14:creationId xmlns:p14="http://schemas.microsoft.com/office/powerpoint/2010/main" val="327459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6" name="Shape 916"/>
          <p:cNvSpPr/>
          <p:nvPr/>
        </p:nvSpPr>
        <p:spPr>
          <a:xfrm>
            <a:off x="1356296" y="1376559"/>
            <a:ext cx="9445446" cy="4531701"/>
          </a:xfrm>
          <a:prstGeom prst="rect">
            <a:avLst/>
          </a:prstGeom>
          <a:solidFill>
            <a:schemeClr val="accent1"/>
          </a:solidFill>
          <a:ln>
            <a:noFill/>
          </a:ln>
        </p:spPr>
        <p:txBody>
          <a:bodyPr lIns="91425" tIns="91425" rIns="91425" bIns="91425" anchor="t" anchorCtr="0">
            <a:noAutofit/>
          </a:bodyPr>
          <a:lstStyle/>
          <a:p>
            <a:pPr>
              <a:buClr>
                <a:srgbClr val="FFFFFF"/>
              </a:buClr>
              <a:buSzPct val="25000"/>
            </a:pPr>
            <a:r>
              <a:rPr lang="en-US" sz="3600" b="1" dirty="0">
                <a:solidFill>
                  <a:srgbClr val="FFFFFF"/>
                </a:solidFill>
                <a:latin typeface="Open Sans"/>
                <a:ea typeface="Open Sans"/>
                <a:cs typeface="Open Sans"/>
                <a:sym typeface="Open Sans"/>
              </a:rPr>
              <a:t>Replication Controller</a:t>
            </a:r>
          </a:p>
          <a:p>
            <a:pPr marL="457200" indent="-457200">
              <a:buClr>
                <a:srgbClr val="FFFFFF"/>
              </a:buClr>
              <a:buSzPct val="100000"/>
              <a:buFont typeface="Open Sans"/>
              <a:buChar char="-"/>
            </a:pPr>
            <a:r>
              <a:rPr lang="en-US" sz="3600" b="1" dirty="0">
                <a:solidFill>
                  <a:srgbClr val="FFFFFF"/>
                </a:solidFill>
                <a:latin typeface="Open Sans"/>
                <a:ea typeface="Open Sans"/>
                <a:cs typeface="Open Sans"/>
                <a:sym typeface="Open Sans"/>
              </a:rPr>
              <a:t>Name = “nifty-</a:t>
            </a:r>
            <a:r>
              <a:rPr lang="en-US" sz="3600" b="1" dirty="0" err="1">
                <a:solidFill>
                  <a:srgbClr val="FFFFFF"/>
                </a:solidFill>
                <a:latin typeface="Open Sans"/>
                <a:ea typeface="Open Sans"/>
                <a:cs typeface="Open Sans"/>
                <a:sym typeface="Open Sans"/>
              </a:rPr>
              <a:t>rc</a:t>
            </a:r>
            <a:r>
              <a:rPr lang="en-US" sz="3600" b="1" dirty="0">
                <a:solidFill>
                  <a:srgbClr val="FFFFFF"/>
                </a:solidFill>
                <a:latin typeface="Open Sans"/>
                <a:ea typeface="Open Sans"/>
                <a:cs typeface="Open Sans"/>
                <a:sym typeface="Open Sans"/>
              </a:rPr>
              <a:t>”</a:t>
            </a:r>
          </a:p>
          <a:p>
            <a:pPr marL="457200" indent="-457200">
              <a:buClr>
                <a:srgbClr val="FFFFFF"/>
              </a:buClr>
              <a:buSzPct val="100000"/>
              <a:buFont typeface="Open Sans"/>
              <a:buChar char="-"/>
            </a:pPr>
            <a:r>
              <a:rPr lang="en-US" sz="3600" b="1" dirty="0">
                <a:solidFill>
                  <a:srgbClr val="FFFFFF"/>
                </a:solidFill>
                <a:latin typeface="Open Sans"/>
                <a:ea typeface="Open Sans"/>
                <a:cs typeface="Open Sans"/>
                <a:sym typeface="Open Sans"/>
              </a:rPr>
              <a:t>Selector = {“App”: “Nifty”,    </a:t>
            </a:r>
            <a:br>
              <a:rPr lang="en-US" sz="3600" b="1" dirty="0">
                <a:solidFill>
                  <a:srgbClr val="FFFFFF"/>
                </a:solidFill>
                <a:latin typeface="Open Sans"/>
                <a:ea typeface="Open Sans"/>
                <a:cs typeface="Open Sans"/>
                <a:sym typeface="Open Sans"/>
              </a:rPr>
            </a:br>
            <a:r>
              <a:rPr lang="en-US" sz="3600" b="1" dirty="0">
                <a:solidFill>
                  <a:srgbClr val="FFFFFF"/>
                </a:solidFill>
                <a:latin typeface="Open Sans"/>
                <a:ea typeface="Open Sans"/>
                <a:cs typeface="Open Sans"/>
                <a:sym typeface="Open Sans"/>
              </a:rPr>
              <a:t>						"Phase": "Dev", </a:t>
            </a:r>
            <a:br>
              <a:rPr lang="en-US" sz="3600" b="1" dirty="0">
                <a:solidFill>
                  <a:srgbClr val="FFFFFF"/>
                </a:solidFill>
                <a:latin typeface="Open Sans"/>
                <a:ea typeface="Open Sans"/>
                <a:cs typeface="Open Sans"/>
                <a:sym typeface="Open Sans"/>
              </a:rPr>
            </a:br>
            <a:r>
              <a:rPr lang="en-US" sz="3600" b="1" dirty="0">
                <a:solidFill>
                  <a:srgbClr val="FFFFFF"/>
                </a:solidFill>
                <a:latin typeface="Open Sans"/>
                <a:ea typeface="Open Sans"/>
                <a:cs typeface="Open Sans"/>
                <a:sym typeface="Open Sans"/>
              </a:rPr>
              <a:t>						"Role": "FE"}</a:t>
            </a:r>
          </a:p>
          <a:p>
            <a:pPr marL="457200" indent="-457200">
              <a:buClr>
                <a:srgbClr val="FFFFFF"/>
              </a:buClr>
              <a:buSzPct val="100000"/>
              <a:buFont typeface="Open Sans"/>
              <a:buChar char="-"/>
            </a:pPr>
            <a:r>
              <a:rPr lang="en-US" sz="3600" b="1" dirty="0" err="1">
                <a:solidFill>
                  <a:srgbClr val="FFFFFF"/>
                </a:solidFill>
                <a:latin typeface="Open Sans"/>
                <a:ea typeface="Open Sans"/>
                <a:cs typeface="Open Sans"/>
                <a:sym typeface="Open Sans"/>
              </a:rPr>
              <a:t>PodTemplate</a:t>
            </a:r>
            <a:r>
              <a:rPr lang="en-US" sz="3600" b="1" dirty="0">
                <a:solidFill>
                  <a:srgbClr val="FFFFFF"/>
                </a:solidFill>
                <a:latin typeface="Open Sans"/>
                <a:ea typeface="Open Sans"/>
                <a:cs typeface="Open Sans"/>
                <a:sym typeface="Open Sans"/>
              </a:rPr>
              <a:t> = { ... }</a:t>
            </a:r>
          </a:p>
          <a:p>
            <a:pPr marL="457200" indent="-457200">
              <a:buClr>
                <a:srgbClr val="FFFFFF"/>
              </a:buClr>
              <a:buSzPct val="100000"/>
              <a:buFont typeface="Open Sans"/>
              <a:buChar char="-"/>
            </a:pPr>
            <a:r>
              <a:rPr lang="en-US" sz="3600" b="1" dirty="0" err="1">
                <a:solidFill>
                  <a:srgbClr val="FFFFFF"/>
                </a:solidFill>
                <a:latin typeface="Open Sans"/>
                <a:ea typeface="Open Sans"/>
                <a:cs typeface="Open Sans"/>
                <a:sym typeface="Open Sans"/>
              </a:rPr>
              <a:t>NumReplicas</a:t>
            </a:r>
            <a:r>
              <a:rPr lang="en-US" sz="3600" b="1" dirty="0">
                <a:solidFill>
                  <a:srgbClr val="FFFFFF"/>
                </a:solidFill>
                <a:latin typeface="Open Sans"/>
                <a:ea typeface="Open Sans"/>
                <a:cs typeface="Open Sans"/>
                <a:sym typeface="Open Sans"/>
              </a:rPr>
              <a:t> = 4</a:t>
            </a:r>
          </a:p>
        </p:txBody>
      </p:sp>
      <p:sp>
        <p:nvSpPr>
          <p:cNvPr id="2" name="Title 1"/>
          <p:cNvSpPr>
            <a:spLocks noGrp="1"/>
          </p:cNvSpPr>
          <p:nvPr>
            <p:ph type="title"/>
          </p:nvPr>
        </p:nvSpPr>
        <p:spPr>
          <a:xfrm>
            <a:off x="1295400" y="503853"/>
            <a:ext cx="9601200" cy="588100"/>
          </a:xfrm>
        </p:spPr>
        <p:txBody>
          <a:bodyPr>
            <a:normAutofit fontScale="90000"/>
          </a:bodyPr>
          <a:lstStyle/>
          <a:p>
            <a:r>
              <a:rPr lang="en-US" dirty="0"/>
              <a:t>Replication Controllers</a:t>
            </a:r>
          </a:p>
        </p:txBody>
      </p:sp>
    </p:spTree>
    <p:extLst>
      <p:ext uri="{BB962C8B-B14F-4D97-AF65-F5344CB8AC3E}">
        <p14:creationId xmlns:p14="http://schemas.microsoft.com/office/powerpoint/2010/main" val="68220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3" name="Shape 923"/>
          <p:cNvSpPr/>
          <p:nvPr/>
        </p:nvSpPr>
        <p:spPr>
          <a:xfrm>
            <a:off x="1137888" y="2455675"/>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24" name="Shape 924"/>
          <p:cNvSpPr/>
          <p:nvPr/>
        </p:nvSpPr>
        <p:spPr>
          <a:xfrm>
            <a:off x="1137889" y="1688285"/>
            <a:ext cx="2489099" cy="25152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1</a:t>
            </a:r>
          </a:p>
        </p:txBody>
      </p:sp>
      <p:grpSp>
        <p:nvGrpSpPr>
          <p:cNvPr id="925" name="Shape 925"/>
          <p:cNvGrpSpPr/>
          <p:nvPr/>
        </p:nvGrpSpPr>
        <p:grpSpPr>
          <a:xfrm>
            <a:off x="1280664" y="2810999"/>
            <a:ext cx="1570799" cy="678900"/>
            <a:chOff x="1279075" y="2810999"/>
            <a:chExt cx="1570799" cy="678900"/>
          </a:xfrm>
        </p:grpSpPr>
        <p:sp>
          <p:nvSpPr>
            <p:cNvPr id="926" name="Shape 926"/>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dirty="0">
                  <a:solidFill>
                    <a:srgbClr val="333333"/>
                  </a:solidFill>
                  <a:latin typeface="Open Sans"/>
                  <a:ea typeface="Open Sans"/>
                  <a:cs typeface="Open Sans"/>
                  <a:sym typeface="Open Sans"/>
                </a:rPr>
                <a:t>f0118</a:t>
              </a:r>
            </a:p>
          </p:txBody>
        </p:sp>
        <p:grpSp>
          <p:nvGrpSpPr>
            <p:cNvPr id="927" name="Shape 927"/>
            <p:cNvGrpSpPr/>
            <p:nvPr/>
          </p:nvGrpSpPr>
          <p:grpSpPr>
            <a:xfrm>
              <a:off x="1391632" y="2871655"/>
              <a:ext cx="1345705" cy="241573"/>
              <a:chOff x="1217745" y="2880716"/>
              <a:chExt cx="1345705" cy="663300"/>
            </a:xfrm>
          </p:grpSpPr>
          <p:sp>
            <p:nvSpPr>
              <p:cNvPr id="928" name="Shape 928"/>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dirty="0">
                  <a:solidFill>
                    <a:srgbClr val="000000"/>
                  </a:solidFill>
                  <a:latin typeface="Arial"/>
                  <a:ea typeface="Arial"/>
                  <a:cs typeface="Arial"/>
                  <a:sym typeface="Arial"/>
                </a:endParaRPr>
              </a:p>
            </p:txBody>
          </p:sp>
          <p:sp>
            <p:nvSpPr>
              <p:cNvPr id="929" name="Shape 929"/>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sp>
        <p:nvSpPr>
          <p:cNvPr id="930" name="Shape 930"/>
          <p:cNvSpPr/>
          <p:nvPr/>
        </p:nvSpPr>
        <p:spPr>
          <a:xfrm>
            <a:off x="5991238" y="2177300"/>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31" name="Shape 931"/>
          <p:cNvSpPr/>
          <p:nvPr/>
        </p:nvSpPr>
        <p:spPr>
          <a:xfrm>
            <a:off x="5991239" y="1409912"/>
            <a:ext cx="2489099" cy="25152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3</a:t>
            </a:r>
          </a:p>
        </p:txBody>
      </p:sp>
      <p:sp>
        <p:nvSpPr>
          <p:cNvPr id="932" name="Shape 932"/>
          <p:cNvSpPr/>
          <p:nvPr/>
        </p:nvSpPr>
        <p:spPr>
          <a:xfrm>
            <a:off x="7588388" y="4453250"/>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33" name="Shape 933"/>
          <p:cNvSpPr/>
          <p:nvPr/>
        </p:nvSpPr>
        <p:spPr>
          <a:xfrm>
            <a:off x="7588389" y="3696550"/>
            <a:ext cx="2489099" cy="25044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4</a:t>
            </a:r>
          </a:p>
        </p:txBody>
      </p:sp>
      <p:sp>
        <p:nvSpPr>
          <p:cNvPr id="934" name="Shape 934"/>
          <p:cNvSpPr/>
          <p:nvPr/>
        </p:nvSpPr>
        <p:spPr>
          <a:xfrm>
            <a:off x="2962563" y="4534775"/>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35" name="Shape 935"/>
          <p:cNvSpPr/>
          <p:nvPr/>
        </p:nvSpPr>
        <p:spPr>
          <a:xfrm>
            <a:off x="2962564" y="3767387"/>
            <a:ext cx="2489099" cy="25152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2</a:t>
            </a:r>
          </a:p>
        </p:txBody>
      </p:sp>
      <p:grpSp>
        <p:nvGrpSpPr>
          <p:cNvPr id="936" name="Shape 936"/>
          <p:cNvGrpSpPr/>
          <p:nvPr/>
        </p:nvGrpSpPr>
        <p:grpSpPr>
          <a:xfrm>
            <a:off x="3111814" y="4927024"/>
            <a:ext cx="1570799" cy="678900"/>
            <a:chOff x="1279075" y="2810999"/>
            <a:chExt cx="1570799" cy="678900"/>
          </a:xfrm>
        </p:grpSpPr>
        <p:sp>
          <p:nvSpPr>
            <p:cNvPr id="937" name="Shape 937"/>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dirty="0">
                  <a:solidFill>
                    <a:srgbClr val="333333"/>
                  </a:solidFill>
                  <a:latin typeface="Open Sans"/>
                  <a:ea typeface="Open Sans"/>
                  <a:cs typeface="Open Sans"/>
                  <a:sym typeface="Open Sans"/>
                </a:rPr>
                <a:t>d9376</a:t>
              </a:r>
            </a:p>
          </p:txBody>
        </p:sp>
        <p:grpSp>
          <p:nvGrpSpPr>
            <p:cNvPr id="938" name="Shape 938"/>
            <p:cNvGrpSpPr/>
            <p:nvPr/>
          </p:nvGrpSpPr>
          <p:grpSpPr>
            <a:xfrm>
              <a:off x="1391632" y="2871655"/>
              <a:ext cx="1345705" cy="241573"/>
              <a:chOff x="1217745" y="2880716"/>
              <a:chExt cx="1345705" cy="663300"/>
            </a:xfrm>
          </p:grpSpPr>
          <p:sp>
            <p:nvSpPr>
              <p:cNvPr id="939" name="Shape 939"/>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40" name="Shape 940"/>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grpSp>
        <p:nvGrpSpPr>
          <p:cNvPr id="941" name="Shape 941"/>
          <p:cNvGrpSpPr/>
          <p:nvPr/>
        </p:nvGrpSpPr>
        <p:grpSpPr>
          <a:xfrm>
            <a:off x="6133389" y="2506545"/>
            <a:ext cx="1570799" cy="678900"/>
            <a:chOff x="1279075" y="2810999"/>
            <a:chExt cx="1570799" cy="678900"/>
          </a:xfrm>
        </p:grpSpPr>
        <p:sp>
          <p:nvSpPr>
            <p:cNvPr id="942" name="Shape 942"/>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dirty="0">
                  <a:solidFill>
                    <a:srgbClr val="333333"/>
                  </a:solidFill>
                  <a:latin typeface="Open Sans"/>
                  <a:ea typeface="Open Sans"/>
                  <a:cs typeface="Open Sans"/>
                  <a:sym typeface="Open Sans"/>
                </a:rPr>
                <a:t>b0111</a:t>
              </a:r>
            </a:p>
          </p:txBody>
        </p:sp>
        <p:grpSp>
          <p:nvGrpSpPr>
            <p:cNvPr id="943" name="Shape 943"/>
            <p:cNvGrpSpPr/>
            <p:nvPr/>
          </p:nvGrpSpPr>
          <p:grpSpPr>
            <a:xfrm>
              <a:off x="1391632" y="2871655"/>
              <a:ext cx="1345705" cy="241573"/>
              <a:chOff x="1217745" y="2880716"/>
              <a:chExt cx="1345705" cy="663300"/>
            </a:xfrm>
          </p:grpSpPr>
          <p:sp>
            <p:nvSpPr>
              <p:cNvPr id="944" name="Shape 944"/>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45" name="Shape 945"/>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grpSp>
        <p:nvGrpSpPr>
          <p:cNvPr id="946" name="Shape 946"/>
          <p:cNvGrpSpPr/>
          <p:nvPr/>
        </p:nvGrpSpPr>
        <p:grpSpPr>
          <a:xfrm>
            <a:off x="7724537" y="4865549"/>
            <a:ext cx="1570799" cy="678900"/>
            <a:chOff x="1279075" y="2810999"/>
            <a:chExt cx="1570799" cy="678900"/>
          </a:xfrm>
        </p:grpSpPr>
        <p:sp>
          <p:nvSpPr>
            <p:cNvPr id="947" name="Shape 947"/>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a1209</a:t>
              </a:r>
            </a:p>
          </p:txBody>
        </p:sp>
        <p:grpSp>
          <p:nvGrpSpPr>
            <p:cNvPr id="948" name="Shape 948"/>
            <p:cNvGrpSpPr/>
            <p:nvPr/>
          </p:nvGrpSpPr>
          <p:grpSpPr>
            <a:xfrm>
              <a:off x="1391632" y="2871655"/>
              <a:ext cx="1345705" cy="241573"/>
              <a:chOff x="1217745" y="2880716"/>
              <a:chExt cx="1345705" cy="663300"/>
            </a:xfrm>
          </p:grpSpPr>
          <p:sp>
            <p:nvSpPr>
              <p:cNvPr id="949" name="Shape 949"/>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50" name="Shape 950"/>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sp>
        <p:nvSpPr>
          <p:cNvPr id="951" name="Shape 951"/>
          <p:cNvSpPr/>
          <p:nvPr/>
        </p:nvSpPr>
        <p:spPr>
          <a:xfrm>
            <a:off x="8952139" y="611326"/>
            <a:ext cx="2831399" cy="1037699"/>
          </a:xfrm>
          <a:prstGeom prst="rect">
            <a:avLst/>
          </a:prstGeom>
          <a:solidFill>
            <a:srgbClr val="E6E6E6"/>
          </a:solidFill>
          <a:ln w="19050" cap="flat" cmpd="sng">
            <a:solidFill>
              <a:srgbClr val="4D4D4D"/>
            </a:solidFill>
            <a:prstDash val="solid"/>
            <a:round/>
            <a:headEnd type="none" w="med" len="med"/>
            <a:tailEnd type="none" w="med" len="med"/>
          </a:ln>
        </p:spPr>
        <p:txBody>
          <a:bodyPr lIns="91425" tIns="91425" rIns="91425" bIns="91425" anchor="t" anchorCtr="0">
            <a:noAutofit/>
          </a:bodyPr>
          <a:lstStyle/>
          <a:p>
            <a:pPr>
              <a:buClr>
                <a:srgbClr val="4D4D4D"/>
              </a:buClr>
              <a:buSzPct val="25000"/>
            </a:pPr>
            <a:r>
              <a:rPr lang="en-US" b="1">
                <a:solidFill>
                  <a:srgbClr val="4D4D4D"/>
                </a:solidFill>
                <a:latin typeface="Open Sans"/>
                <a:ea typeface="Open Sans"/>
                <a:cs typeface="Open Sans"/>
                <a:sym typeface="Open Sans"/>
              </a:rPr>
              <a:t>Replication Controller</a:t>
            </a:r>
          </a:p>
          <a:p>
            <a:pPr marL="457200" indent="-330200">
              <a:buClr>
                <a:srgbClr val="4D4D4D"/>
              </a:buClr>
              <a:buSzPct val="100000"/>
              <a:buFont typeface="Open Sans"/>
              <a:buChar char="-"/>
            </a:pPr>
            <a:r>
              <a:rPr lang="en-US" sz="1600" b="1">
                <a:solidFill>
                  <a:srgbClr val="4D4D4D"/>
                </a:solidFill>
                <a:latin typeface="Open Sans"/>
                <a:ea typeface="Open Sans"/>
                <a:cs typeface="Open Sans"/>
                <a:sym typeface="Open Sans"/>
              </a:rPr>
              <a:t>Desired = 4</a:t>
            </a:r>
          </a:p>
          <a:p>
            <a:pPr marL="457200" indent="-330200">
              <a:buClr>
                <a:srgbClr val="4D4D4D"/>
              </a:buClr>
              <a:buSzPct val="100000"/>
              <a:buFont typeface="Open Sans"/>
              <a:buChar char="-"/>
            </a:pPr>
            <a:r>
              <a:rPr lang="en-US" sz="1600" b="1">
                <a:solidFill>
                  <a:srgbClr val="4D4D4D"/>
                </a:solidFill>
                <a:latin typeface="Open Sans"/>
                <a:ea typeface="Open Sans"/>
                <a:cs typeface="Open Sans"/>
                <a:sym typeface="Open Sans"/>
              </a:rPr>
              <a:t>Current = 4</a:t>
            </a:r>
          </a:p>
        </p:txBody>
      </p:sp>
      <p:sp>
        <p:nvSpPr>
          <p:cNvPr id="32" name="Title 1"/>
          <p:cNvSpPr txBox="1">
            <a:spLocks/>
          </p:cNvSpPr>
          <p:nvPr/>
        </p:nvSpPr>
        <p:spPr>
          <a:xfrm>
            <a:off x="1295400" y="503853"/>
            <a:ext cx="9601200" cy="588100"/>
          </a:xfrm>
          <a:prstGeom prst="rect">
            <a:avLst/>
          </a:prstGeom>
        </p:spPr>
        <p:txBody>
          <a:bodyPr>
            <a:normAutofit fontScale="97500" lnSpcReduction="100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Replication Controllers</a:t>
            </a:r>
            <a:endParaRPr lang="en-US" dirty="0"/>
          </a:p>
        </p:txBody>
      </p:sp>
    </p:spTree>
    <p:extLst>
      <p:ext uri="{BB962C8B-B14F-4D97-AF65-F5344CB8AC3E}">
        <p14:creationId xmlns:p14="http://schemas.microsoft.com/office/powerpoint/2010/main" val="40213792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8" name="Shape 958"/>
          <p:cNvSpPr/>
          <p:nvPr/>
        </p:nvSpPr>
        <p:spPr>
          <a:xfrm>
            <a:off x="1137888" y="2455675"/>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59" name="Shape 959"/>
          <p:cNvSpPr/>
          <p:nvPr/>
        </p:nvSpPr>
        <p:spPr>
          <a:xfrm>
            <a:off x="1137889" y="1688285"/>
            <a:ext cx="2489099" cy="25152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1</a:t>
            </a:r>
          </a:p>
        </p:txBody>
      </p:sp>
      <p:grpSp>
        <p:nvGrpSpPr>
          <p:cNvPr id="960" name="Shape 960"/>
          <p:cNvGrpSpPr/>
          <p:nvPr/>
        </p:nvGrpSpPr>
        <p:grpSpPr>
          <a:xfrm>
            <a:off x="1280664" y="2810999"/>
            <a:ext cx="1570799" cy="678900"/>
            <a:chOff x="1279075" y="2810999"/>
            <a:chExt cx="1570799" cy="678900"/>
          </a:xfrm>
        </p:grpSpPr>
        <p:sp>
          <p:nvSpPr>
            <p:cNvPr id="961" name="Shape 961"/>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f0118</a:t>
              </a:r>
            </a:p>
          </p:txBody>
        </p:sp>
        <p:grpSp>
          <p:nvGrpSpPr>
            <p:cNvPr id="962" name="Shape 962"/>
            <p:cNvGrpSpPr/>
            <p:nvPr/>
          </p:nvGrpSpPr>
          <p:grpSpPr>
            <a:xfrm>
              <a:off x="1391632" y="2871655"/>
              <a:ext cx="1345705" cy="241573"/>
              <a:chOff x="1217745" y="2880716"/>
              <a:chExt cx="1345705" cy="663300"/>
            </a:xfrm>
          </p:grpSpPr>
          <p:sp>
            <p:nvSpPr>
              <p:cNvPr id="963" name="Shape 963"/>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64" name="Shape 964"/>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sp>
        <p:nvSpPr>
          <p:cNvPr id="965" name="Shape 965"/>
          <p:cNvSpPr/>
          <p:nvPr/>
        </p:nvSpPr>
        <p:spPr>
          <a:xfrm>
            <a:off x="5991238" y="2177300"/>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66" name="Shape 966"/>
          <p:cNvSpPr/>
          <p:nvPr/>
        </p:nvSpPr>
        <p:spPr>
          <a:xfrm>
            <a:off x="5991239" y="1409912"/>
            <a:ext cx="2489099" cy="25152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3</a:t>
            </a:r>
          </a:p>
        </p:txBody>
      </p:sp>
      <p:sp>
        <p:nvSpPr>
          <p:cNvPr id="967" name="Shape 967"/>
          <p:cNvSpPr/>
          <p:nvPr/>
        </p:nvSpPr>
        <p:spPr>
          <a:xfrm>
            <a:off x="7588388" y="4453250"/>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68" name="Shape 968"/>
          <p:cNvSpPr/>
          <p:nvPr/>
        </p:nvSpPr>
        <p:spPr>
          <a:xfrm>
            <a:off x="7588389" y="3696550"/>
            <a:ext cx="2489099" cy="25044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4</a:t>
            </a:r>
          </a:p>
        </p:txBody>
      </p:sp>
      <p:sp>
        <p:nvSpPr>
          <p:cNvPr id="969" name="Shape 969"/>
          <p:cNvSpPr/>
          <p:nvPr/>
        </p:nvSpPr>
        <p:spPr>
          <a:xfrm>
            <a:off x="2962563" y="4534775"/>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70" name="Shape 970"/>
          <p:cNvSpPr/>
          <p:nvPr/>
        </p:nvSpPr>
        <p:spPr>
          <a:xfrm>
            <a:off x="2962564" y="3767387"/>
            <a:ext cx="2489099" cy="25152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2</a:t>
            </a:r>
          </a:p>
        </p:txBody>
      </p:sp>
      <p:sp>
        <p:nvSpPr>
          <p:cNvPr id="971" name="Shape 971"/>
          <p:cNvSpPr/>
          <p:nvPr/>
        </p:nvSpPr>
        <p:spPr>
          <a:xfrm>
            <a:off x="8952139" y="611326"/>
            <a:ext cx="2831399" cy="1037699"/>
          </a:xfrm>
          <a:prstGeom prst="rect">
            <a:avLst/>
          </a:prstGeom>
          <a:solidFill>
            <a:srgbClr val="E6E6E6"/>
          </a:solidFill>
          <a:ln w="19050" cap="flat" cmpd="sng">
            <a:solidFill>
              <a:srgbClr val="4D4D4D"/>
            </a:solidFill>
            <a:prstDash val="solid"/>
            <a:round/>
            <a:headEnd type="none" w="med" len="med"/>
            <a:tailEnd type="none" w="med" len="med"/>
          </a:ln>
        </p:spPr>
        <p:txBody>
          <a:bodyPr lIns="91425" tIns="91425" rIns="91425" bIns="91425" anchor="t" anchorCtr="0">
            <a:noAutofit/>
          </a:bodyPr>
          <a:lstStyle/>
          <a:p>
            <a:pPr>
              <a:buClr>
                <a:srgbClr val="4D4D4D"/>
              </a:buClr>
              <a:buSzPct val="25000"/>
            </a:pPr>
            <a:r>
              <a:rPr lang="en-US" b="1">
                <a:solidFill>
                  <a:srgbClr val="4D4D4D"/>
                </a:solidFill>
                <a:latin typeface="Open Sans"/>
                <a:ea typeface="Open Sans"/>
                <a:cs typeface="Open Sans"/>
                <a:sym typeface="Open Sans"/>
              </a:rPr>
              <a:t>Replication Controller</a:t>
            </a:r>
          </a:p>
          <a:p>
            <a:pPr marL="457200" indent="-330200">
              <a:buClr>
                <a:srgbClr val="4D4D4D"/>
              </a:buClr>
              <a:buSzPct val="100000"/>
              <a:buFont typeface="Open Sans"/>
              <a:buChar char="-"/>
            </a:pPr>
            <a:r>
              <a:rPr lang="en-US" sz="1600" b="1">
                <a:solidFill>
                  <a:srgbClr val="4D4D4D"/>
                </a:solidFill>
                <a:latin typeface="Open Sans"/>
                <a:ea typeface="Open Sans"/>
                <a:cs typeface="Open Sans"/>
                <a:sym typeface="Open Sans"/>
              </a:rPr>
              <a:t>Desired = 4</a:t>
            </a:r>
          </a:p>
          <a:p>
            <a:pPr marL="457200" indent="-330200">
              <a:buClr>
                <a:srgbClr val="4D4D4D"/>
              </a:buClr>
              <a:buSzPct val="100000"/>
              <a:buFont typeface="Open Sans"/>
              <a:buChar char="-"/>
            </a:pPr>
            <a:r>
              <a:rPr lang="en-US" sz="1600" b="1">
                <a:solidFill>
                  <a:srgbClr val="4D4D4D"/>
                </a:solidFill>
                <a:latin typeface="Open Sans"/>
                <a:ea typeface="Open Sans"/>
                <a:cs typeface="Open Sans"/>
                <a:sym typeface="Open Sans"/>
              </a:rPr>
              <a:t>Current = 4</a:t>
            </a:r>
          </a:p>
        </p:txBody>
      </p:sp>
      <p:grpSp>
        <p:nvGrpSpPr>
          <p:cNvPr id="972" name="Shape 972"/>
          <p:cNvGrpSpPr/>
          <p:nvPr/>
        </p:nvGrpSpPr>
        <p:grpSpPr>
          <a:xfrm>
            <a:off x="3111814" y="4927024"/>
            <a:ext cx="1570799" cy="678900"/>
            <a:chOff x="1279075" y="2810999"/>
            <a:chExt cx="1570799" cy="678900"/>
          </a:xfrm>
        </p:grpSpPr>
        <p:sp>
          <p:nvSpPr>
            <p:cNvPr id="973" name="Shape 973"/>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d9376</a:t>
              </a:r>
            </a:p>
          </p:txBody>
        </p:sp>
        <p:grpSp>
          <p:nvGrpSpPr>
            <p:cNvPr id="974" name="Shape 974"/>
            <p:cNvGrpSpPr/>
            <p:nvPr/>
          </p:nvGrpSpPr>
          <p:grpSpPr>
            <a:xfrm>
              <a:off x="1391632" y="2871655"/>
              <a:ext cx="1345705" cy="241573"/>
              <a:chOff x="1217745" y="2880716"/>
              <a:chExt cx="1345705" cy="663300"/>
            </a:xfrm>
          </p:grpSpPr>
          <p:sp>
            <p:nvSpPr>
              <p:cNvPr id="975" name="Shape 975"/>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76" name="Shape 976"/>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grpSp>
        <p:nvGrpSpPr>
          <p:cNvPr id="977" name="Shape 977"/>
          <p:cNvGrpSpPr/>
          <p:nvPr/>
        </p:nvGrpSpPr>
        <p:grpSpPr>
          <a:xfrm>
            <a:off x="6133389" y="2506545"/>
            <a:ext cx="1570799" cy="678900"/>
            <a:chOff x="1279075" y="2810999"/>
            <a:chExt cx="1570799" cy="678900"/>
          </a:xfrm>
        </p:grpSpPr>
        <p:sp>
          <p:nvSpPr>
            <p:cNvPr id="978" name="Shape 978"/>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b0111</a:t>
              </a:r>
            </a:p>
          </p:txBody>
        </p:sp>
        <p:grpSp>
          <p:nvGrpSpPr>
            <p:cNvPr id="979" name="Shape 979"/>
            <p:cNvGrpSpPr/>
            <p:nvPr/>
          </p:nvGrpSpPr>
          <p:grpSpPr>
            <a:xfrm>
              <a:off x="1391632" y="2871655"/>
              <a:ext cx="1345705" cy="241573"/>
              <a:chOff x="1217745" y="2880716"/>
              <a:chExt cx="1345705" cy="663300"/>
            </a:xfrm>
          </p:grpSpPr>
          <p:sp>
            <p:nvSpPr>
              <p:cNvPr id="980" name="Shape 980"/>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81" name="Shape 981"/>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grpSp>
        <p:nvGrpSpPr>
          <p:cNvPr id="982" name="Shape 982"/>
          <p:cNvGrpSpPr/>
          <p:nvPr/>
        </p:nvGrpSpPr>
        <p:grpSpPr>
          <a:xfrm>
            <a:off x="7724537" y="4865549"/>
            <a:ext cx="1570799" cy="678900"/>
            <a:chOff x="1279075" y="2810999"/>
            <a:chExt cx="1570799" cy="678900"/>
          </a:xfrm>
        </p:grpSpPr>
        <p:sp>
          <p:nvSpPr>
            <p:cNvPr id="983" name="Shape 983"/>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a1209</a:t>
              </a:r>
            </a:p>
          </p:txBody>
        </p:sp>
        <p:grpSp>
          <p:nvGrpSpPr>
            <p:cNvPr id="984" name="Shape 984"/>
            <p:cNvGrpSpPr/>
            <p:nvPr/>
          </p:nvGrpSpPr>
          <p:grpSpPr>
            <a:xfrm>
              <a:off x="1391632" y="2871655"/>
              <a:ext cx="1345705" cy="241573"/>
              <a:chOff x="1217745" y="2880716"/>
              <a:chExt cx="1345705" cy="663300"/>
            </a:xfrm>
          </p:grpSpPr>
          <p:sp>
            <p:nvSpPr>
              <p:cNvPr id="985" name="Shape 985"/>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86" name="Shape 986"/>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sp>
        <p:nvSpPr>
          <p:cNvPr id="987" name="Shape 987"/>
          <p:cNvSpPr/>
          <p:nvPr/>
        </p:nvSpPr>
        <p:spPr>
          <a:xfrm>
            <a:off x="2274338" y="3988337"/>
            <a:ext cx="3378240" cy="2073328"/>
          </a:xfrm>
          <a:prstGeom prst="irregularSeal2">
            <a:avLst/>
          </a:prstGeom>
          <a:solidFill>
            <a:srgbClr val="D84437"/>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88" name="Shape 988"/>
          <p:cNvSpPr/>
          <p:nvPr/>
        </p:nvSpPr>
        <p:spPr>
          <a:xfrm>
            <a:off x="697359" y="2035776"/>
            <a:ext cx="2743145" cy="2891265"/>
          </a:xfrm>
          <a:prstGeom prst="lightningBolt">
            <a:avLst/>
          </a:prstGeom>
          <a:solidFill>
            <a:srgbClr val="FFE168"/>
          </a:solidFill>
          <a:ln w="19050" cap="flat" cmpd="sng">
            <a:solidFill>
              <a:srgbClr val="4D4D4D"/>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35" name="Title 1"/>
          <p:cNvSpPr txBox="1">
            <a:spLocks/>
          </p:cNvSpPr>
          <p:nvPr/>
        </p:nvSpPr>
        <p:spPr>
          <a:xfrm>
            <a:off x="1295400" y="503853"/>
            <a:ext cx="9601200" cy="588100"/>
          </a:xfrm>
          <a:prstGeom prst="rect">
            <a:avLst/>
          </a:prstGeom>
        </p:spPr>
        <p:txBody>
          <a:bodyPr>
            <a:normAutofit fontScale="97500" lnSpcReduction="100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Replication Controllers</a:t>
            </a:r>
            <a:endParaRPr lang="en-US" dirty="0"/>
          </a:p>
        </p:txBody>
      </p:sp>
    </p:spTree>
    <p:extLst>
      <p:ext uri="{BB962C8B-B14F-4D97-AF65-F5344CB8AC3E}">
        <p14:creationId xmlns:p14="http://schemas.microsoft.com/office/powerpoint/2010/main" val="3833489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a:t>
            </a:r>
          </a:p>
        </p:txBody>
      </p:sp>
      <p:sp>
        <p:nvSpPr>
          <p:cNvPr id="5" name="Content Placeholder 4"/>
          <p:cNvSpPr>
            <a:spLocks noGrp="1"/>
          </p:cNvSpPr>
          <p:nvPr>
            <p:ph idx="1"/>
          </p:nvPr>
        </p:nvSpPr>
        <p:spPr/>
        <p:txBody>
          <a:bodyPr/>
          <a:lstStyle/>
          <a:p>
            <a:r>
              <a:rPr lang="en-US" dirty="0"/>
              <a:t>Virtual Memory</a:t>
            </a:r>
          </a:p>
          <a:p>
            <a:r>
              <a:rPr lang="en-US" dirty="0"/>
              <a:t>Application Virtualization (JIT / JVM)</a:t>
            </a:r>
          </a:p>
          <a:p>
            <a:r>
              <a:rPr lang="en-US" dirty="0"/>
              <a:t>Hardware Virtualization (VMWare / Hyper-V)</a:t>
            </a:r>
          </a:p>
          <a:p>
            <a:r>
              <a:rPr lang="en-US" dirty="0"/>
              <a:t>Containers (OS Virtualization)</a:t>
            </a:r>
          </a:p>
        </p:txBody>
      </p:sp>
    </p:spTree>
    <p:extLst>
      <p:ext uri="{BB962C8B-B14F-4D97-AF65-F5344CB8AC3E}">
        <p14:creationId xmlns:p14="http://schemas.microsoft.com/office/powerpoint/2010/main" val="42191346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5" name="Shape 995"/>
          <p:cNvSpPr/>
          <p:nvPr/>
        </p:nvSpPr>
        <p:spPr>
          <a:xfrm>
            <a:off x="1137888" y="2455675"/>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996" name="Shape 996"/>
          <p:cNvSpPr/>
          <p:nvPr/>
        </p:nvSpPr>
        <p:spPr>
          <a:xfrm>
            <a:off x="1137889" y="1688285"/>
            <a:ext cx="2489099" cy="25152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1</a:t>
            </a:r>
          </a:p>
        </p:txBody>
      </p:sp>
      <p:grpSp>
        <p:nvGrpSpPr>
          <p:cNvPr id="997" name="Shape 997"/>
          <p:cNvGrpSpPr/>
          <p:nvPr/>
        </p:nvGrpSpPr>
        <p:grpSpPr>
          <a:xfrm>
            <a:off x="1280664" y="2810999"/>
            <a:ext cx="1570799" cy="678900"/>
            <a:chOff x="1279075" y="2810999"/>
            <a:chExt cx="1570799" cy="678900"/>
          </a:xfrm>
        </p:grpSpPr>
        <p:sp>
          <p:nvSpPr>
            <p:cNvPr id="998" name="Shape 998"/>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f0118</a:t>
              </a:r>
            </a:p>
          </p:txBody>
        </p:sp>
        <p:grpSp>
          <p:nvGrpSpPr>
            <p:cNvPr id="999" name="Shape 999"/>
            <p:cNvGrpSpPr/>
            <p:nvPr/>
          </p:nvGrpSpPr>
          <p:grpSpPr>
            <a:xfrm>
              <a:off x="1391632" y="2871655"/>
              <a:ext cx="1345705" cy="241573"/>
              <a:chOff x="1217745" y="2880716"/>
              <a:chExt cx="1345705" cy="663300"/>
            </a:xfrm>
          </p:grpSpPr>
          <p:sp>
            <p:nvSpPr>
              <p:cNvPr id="1000" name="Shape 1000"/>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01" name="Shape 1001"/>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sp>
        <p:nvSpPr>
          <p:cNvPr id="1002" name="Shape 1002"/>
          <p:cNvSpPr/>
          <p:nvPr/>
        </p:nvSpPr>
        <p:spPr>
          <a:xfrm>
            <a:off x="5991238" y="2177300"/>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03" name="Shape 1003"/>
          <p:cNvSpPr/>
          <p:nvPr/>
        </p:nvSpPr>
        <p:spPr>
          <a:xfrm>
            <a:off x="5991239" y="1409912"/>
            <a:ext cx="2489099" cy="25152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3</a:t>
            </a:r>
          </a:p>
        </p:txBody>
      </p:sp>
      <p:sp>
        <p:nvSpPr>
          <p:cNvPr id="1004" name="Shape 1004"/>
          <p:cNvSpPr/>
          <p:nvPr/>
        </p:nvSpPr>
        <p:spPr>
          <a:xfrm>
            <a:off x="7588388" y="4453250"/>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05" name="Shape 1005"/>
          <p:cNvSpPr/>
          <p:nvPr/>
        </p:nvSpPr>
        <p:spPr>
          <a:xfrm>
            <a:off x="7588389" y="3696550"/>
            <a:ext cx="2489099" cy="25044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4</a:t>
            </a:r>
          </a:p>
        </p:txBody>
      </p:sp>
      <p:sp>
        <p:nvSpPr>
          <p:cNvPr id="1006" name="Shape 1006"/>
          <p:cNvSpPr/>
          <p:nvPr/>
        </p:nvSpPr>
        <p:spPr>
          <a:xfrm>
            <a:off x="8952139" y="611326"/>
            <a:ext cx="2831399" cy="1037699"/>
          </a:xfrm>
          <a:prstGeom prst="rect">
            <a:avLst/>
          </a:prstGeom>
          <a:solidFill>
            <a:srgbClr val="E6E6E6"/>
          </a:solidFill>
          <a:ln w="19050" cap="flat" cmpd="sng">
            <a:solidFill>
              <a:srgbClr val="4D4D4D"/>
            </a:solidFill>
            <a:prstDash val="solid"/>
            <a:round/>
            <a:headEnd type="none" w="med" len="med"/>
            <a:tailEnd type="none" w="med" len="med"/>
          </a:ln>
        </p:spPr>
        <p:txBody>
          <a:bodyPr lIns="91425" tIns="91425" rIns="91425" bIns="91425" anchor="t" anchorCtr="0">
            <a:noAutofit/>
          </a:bodyPr>
          <a:lstStyle/>
          <a:p>
            <a:pPr>
              <a:buClr>
                <a:srgbClr val="4D4D4D"/>
              </a:buClr>
              <a:buSzPct val="25000"/>
            </a:pPr>
            <a:r>
              <a:rPr lang="en-US" b="1">
                <a:solidFill>
                  <a:srgbClr val="4D4D4D"/>
                </a:solidFill>
                <a:latin typeface="Open Sans"/>
                <a:ea typeface="Open Sans"/>
                <a:cs typeface="Open Sans"/>
                <a:sym typeface="Open Sans"/>
              </a:rPr>
              <a:t>Replication Controller</a:t>
            </a:r>
          </a:p>
          <a:p>
            <a:pPr marL="457200" indent="-330200">
              <a:buClr>
                <a:srgbClr val="4D4D4D"/>
              </a:buClr>
              <a:buSzPct val="100000"/>
              <a:buFont typeface="Open Sans"/>
              <a:buChar char="-"/>
            </a:pPr>
            <a:r>
              <a:rPr lang="en-US" sz="1600" b="1">
                <a:solidFill>
                  <a:srgbClr val="4D4D4D"/>
                </a:solidFill>
                <a:latin typeface="Open Sans"/>
                <a:ea typeface="Open Sans"/>
                <a:cs typeface="Open Sans"/>
                <a:sym typeface="Open Sans"/>
              </a:rPr>
              <a:t>Desired = 4</a:t>
            </a:r>
          </a:p>
          <a:p>
            <a:pPr marL="457200" indent="-355600">
              <a:buClr>
                <a:srgbClr val="FF0000"/>
              </a:buClr>
              <a:buSzPct val="100000"/>
              <a:buFont typeface="Open Sans"/>
              <a:buChar char="-"/>
            </a:pPr>
            <a:r>
              <a:rPr lang="en-US" sz="2000" b="1">
                <a:solidFill>
                  <a:srgbClr val="FF0000"/>
                </a:solidFill>
                <a:latin typeface="Open Sans"/>
                <a:ea typeface="Open Sans"/>
                <a:cs typeface="Open Sans"/>
                <a:sym typeface="Open Sans"/>
              </a:rPr>
              <a:t>Current = 3</a:t>
            </a:r>
          </a:p>
        </p:txBody>
      </p:sp>
      <p:grpSp>
        <p:nvGrpSpPr>
          <p:cNvPr id="1007" name="Shape 1007"/>
          <p:cNvGrpSpPr/>
          <p:nvPr/>
        </p:nvGrpSpPr>
        <p:grpSpPr>
          <a:xfrm>
            <a:off x="6133389" y="2506545"/>
            <a:ext cx="1570799" cy="678900"/>
            <a:chOff x="1279075" y="2810999"/>
            <a:chExt cx="1570799" cy="678900"/>
          </a:xfrm>
        </p:grpSpPr>
        <p:sp>
          <p:nvSpPr>
            <p:cNvPr id="1008" name="Shape 1008"/>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b0111</a:t>
              </a:r>
            </a:p>
          </p:txBody>
        </p:sp>
        <p:grpSp>
          <p:nvGrpSpPr>
            <p:cNvPr id="1009" name="Shape 1009"/>
            <p:cNvGrpSpPr/>
            <p:nvPr/>
          </p:nvGrpSpPr>
          <p:grpSpPr>
            <a:xfrm>
              <a:off x="1391632" y="2871655"/>
              <a:ext cx="1345705" cy="241573"/>
              <a:chOff x="1217745" y="2880716"/>
              <a:chExt cx="1345705" cy="663300"/>
            </a:xfrm>
          </p:grpSpPr>
          <p:sp>
            <p:nvSpPr>
              <p:cNvPr id="1010" name="Shape 1010"/>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11" name="Shape 1011"/>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grpSp>
        <p:nvGrpSpPr>
          <p:cNvPr id="1012" name="Shape 1012"/>
          <p:cNvGrpSpPr/>
          <p:nvPr/>
        </p:nvGrpSpPr>
        <p:grpSpPr>
          <a:xfrm>
            <a:off x="7724537" y="4865549"/>
            <a:ext cx="1570799" cy="678900"/>
            <a:chOff x="1279075" y="2810999"/>
            <a:chExt cx="1570799" cy="678900"/>
          </a:xfrm>
        </p:grpSpPr>
        <p:sp>
          <p:nvSpPr>
            <p:cNvPr id="1013" name="Shape 1013"/>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a1209</a:t>
              </a:r>
            </a:p>
          </p:txBody>
        </p:sp>
        <p:grpSp>
          <p:nvGrpSpPr>
            <p:cNvPr id="1014" name="Shape 1014"/>
            <p:cNvGrpSpPr/>
            <p:nvPr/>
          </p:nvGrpSpPr>
          <p:grpSpPr>
            <a:xfrm>
              <a:off x="1391632" y="2871655"/>
              <a:ext cx="1345705" cy="241573"/>
              <a:chOff x="1217745" y="2880716"/>
              <a:chExt cx="1345705" cy="663300"/>
            </a:xfrm>
          </p:grpSpPr>
          <p:sp>
            <p:nvSpPr>
              <p:cNvPr id="1015" name="Shape 1015"/>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16" name="Shape 1016"/>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sp>
        <p:nvSpPr>
          <p:cNvPr id="26" name="Title 1"/>
          <p:cNvSpPr txBox="1">
            <a:spLocks/>
          </p:cNvSpPr>
          <p:nvPr/>
        </p:nvSpPr>
        <p:spPr>
          <a:xfrm>
            <a:off x="1295400" y="503853"/>
            <a:ext cx="9601200" cy="588100"/>
          </a:xfrm>
          <a:prstGeom prst="rect">
            <a:avLst/>
          </a:prstGeom>
        </p:spPr>
        <p:txBody>
          <a:bodyPr>
            <a:normAutofit fontScale="97500" lnSpcReduction="100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Replication Controllers</a:t>
            </a:r>
            <a:endParaRPr lang="en-US" dirty="0"/>
          </a:p>
        </p:txBody>
      </p:sp>
    </p:spTree>
    <p:extLst>
      <p:ext uri="{BB962C8B-B14F-4D97-AF65-F5344CB8AC3E}">
        <p14:creationId xmlns:p14="http://schemas.microsoft.com/office/powerpoint/2010/main" val="10975822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3" name="Shape 1023"/>
          <p:cNvSpPr/>
          <p:nvPr/>
        </p:nvSpPr>
        <p:spPr>
          <a:xfrm>
            <a:off x="1137888" y="2455675"/>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24" name="Shape 1024"/>
          <p:cNvSpPr/>
          <p:nvPr/>
        </p:nvSpPr>
        <p:spPr>
          <a:xfrm>
            <a:off x="1137889" y="1688285"/>
            <a:ext cx="2489099" cy="25152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1</a:t>
            </a:r>
          </a:p>
        </p:txBody>
      </p:sp>
      <p:grpSp>
        <p:nvGrpSpPr>
          <p:cNvPr id="1025" name="Shape 1025"/>
          <p:cNvGrpSpPr/>
          <p:nvPr/>
        </p:nvGrpSpPr>
        <p:grpSpPr>
          <a:xfrm>
            <a:off x="1280664" y="2810999"/>
            <a:ext cx="1570799" cy="678900"/>
            <a:chOff x="1279075" y="2810999"/>
            <a:chExt cx="1570799" cy="678900"/>
          </a:xfrm>
        </p:grpSpPr>
        <p:sp>
          <p:nvSpPr>
            <p:cNvPr id="1026" name="Shape 1026"/>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f0118</a:t>
              </a:r>
            </a:p>
          </p:txBody>
        </p:sp>
        <p:grpSp>
          <p:nvGrpSpPr>
            <p:cNvPr id="1027" name="Shape 1027"/>
            <p:cNvGrpSpPr/>
            <p:nvPr/>
          </p:nvGrpSpPr>
          <p:grpSpPr>
            <a:xfrm>
              <a:off x="1391632" y="2871655"/>
              <a:ext cx="1345705" cy="241573"/>
              <a:chOff x="1217745" y="2880716"/>
              <a:chExt cx="1345705" cy="663300"/>
            </a:xfrm>
          </p:grpSpPr>
          <p:sp>
            <p:nvSpPr>
              <p:cNvPr id="1028" name="Shape 1028"/>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29" name="Shape 1029"/>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sp>
        <p:nvSpPr>
          <p:cNvPr id="1030" name="Shape 1030"/>
          <p:cNvSpPr/>
          <p:nvPr/>
        </p:nvSpPr>
        <p:spPr>
          <a:xfrm>
            <a:off x="5991238" y="2177300"/>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31" name="Shape 1031"/>
          <p:cNvSpPr/>
          <p:nvPr/>
        </p:nvSpPr>
        <p:spPr>
          <a:xfrm>
            <a:off x="5991239" y="1409912"/>
            <a:ext cx="2489099" cy="25152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3</a:t>
            </a:r>
          </a:p>
        </p:txBody>
      </p:sp>
      <p:sp>
        <p:nvSpPr>
          <p:cNvPr id="1032" name="Shape 1032"/>
          <p:cNvSpPr/>
          <p:nvPr/>
        </p:nvSpPr>
        <p:spPr>
          <a:xfrm>
            <a:off x="7588388" y="4453250"/>
            <a:ext cx="4514698" cy="1747798"/>
          </a:xfrm>
          <a:prstGeom prst="parallelogram">
            <a:avLst>
              <a:gd name="adj" fmla="val 150285"/>
            </a:avLst>
          </a:prstGeom>
          <a:solidFill>
            <a:srgbClr val="D9D9D9"/>
          </a:solidFill>
          <a:ln>
            <a:noFill/>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33" name="Shape 1033"/>
          <p:cNvSpPr/>
          <p:nvPr/>
        </p:nvSpPr>
        <p:spPr>
          <a:xfrm>
            <a:off x="7588389" y="3696550"/>
            <a:ext cx="2489099" cy="2504400"/>
          </a:xfrm>
          <a:prstGeom prst="cube">
            <a:avLst>
              <a:gd name="adj" fmla="val 25000"/>
            </a:avLst>
          </a:prstGeom>
          <a:solidFill>
            <a:srgbClr val="7BCFA9"/>
          </a:solidFill>
          <a:ln w="19050" cap="flat" cmpd="sng">
            <a:solidFill>
              <a:schemeClr val="dk2"/>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b="1">
                <a:solidFill>
                  <a:srgbClr val="333333"/>
                </a:solidFill>
                <a:latin typeface="Open Sans"/>
                <a:ea typeface="Open Sans"/>
                <a:cs typeface="Open Sans"/>
                <a:sym typeface="Open Sans"/>
              </a:rPr>
              <a:t>node 4</a:t>
            </a:r>
          </a:p>
        </p:txBody>
      </p:sp>
      <p:sp>
        <p:nvSpPr>
          <p:cNvPr id="1034" name="Shape 1034"/>
          <p:cNvSpPr/>
          <p:nvPr/>
        </p:nvSpPr>
        <p:spPr>
          <a:xfrm>
            <a:off x="8952139" y="611326"/>
            <a:ext cx="2831399" cy="1037699"/>
          </a:xfrm>
          <a:prstGeom prst="rect">
            <a:avLst/>
          </a:prstGeom>
          <a:solidFill>
            <a:srgbClr val="E6E6E6"/>
          </a:solidFill>
          <a:ln w="19050" cap="flat" cmpd="sng">
            <a:solidFill>
              <a:srgbClr val="4D4D4D"/>
            </a:solidFill>
            <a:prstDash val="solid"/>
            <a:round/>
            <a:headEnd type="none" w="med" len="med"/>
            <a:tailEnd type="none" w="med" len="med"/>
          </a:ln>
        </p:spPr>
        <p:txBody>
          <a:bodyPr lIns="91425" tIns="91425" rIns="91425" bIns="91425" anchor="t" anchorCtr="0">
            <a:noAutofit/>
          </a:bodyPr>
          <a:lstStyle/>
          <a:p>
            <a:pPr>
              <a:buClr>
                <a:srgbClr val="4D4D4D"/>
              </a:buClr>
              <a:buSzPct val="25000"/>
            </a:pPr>
            <a:r>
              <a:rPr lang="en-US" b="1">
                <a:solidFill>
                  <a:srgbClr val="4D4D4D"/>
                </a:solidFill>
                <a:latin typeface="Open Sans"/>
                <a:ea typeface="Open Sans"/>
                <a:cs typeface="Open Sans"/>
                <a:sym typeface="Open Sans"/>
              </a:rPr>
              <a:t>Replication Controller</a:t>
            </a:r>
          </a:p>
          <a:p>
            <a:pPr marL="457200" indent="-330200">
              <a:buClr>
                <a:srgbClr val="4D4D4D"/>
              </a:buClr>
              <a:buSzPct val="100000"/>
              <a:buFont typeface="Open Sans"/>
              <a:buChar char="-"/>
            </a:pPr>
            <a:r>
              <a:rPr lang="en-US" sz="1600" b="1">
                <a:solidFill>
                  <a:srgbClr val="4D4D4D"/>
                </a:solidFill>
                <a:latin typeface="Open Sans"/>
                <a:ea typeface="Open Sans"/>
                <a:cs typeface="Open Sans"/>
                <a:sym typeface="Open Sans"/>
              </a:rPr>
              <a:t>Desired = 4</a:t>
            </a:r>
          </a:p>
          <a:p>
            <a:pPr marL="457200" indent="-330200">
              <a:buClr>
                <a:srgbClr val="4D4D4D"/>
              </a:buClr>
              <a:buSzPct val="100000"/>
              <a:buFont typeface="Open Sans"/>
              <a:buChar char="-"/>
            </a:pPr>
            <a:r>
              <a:rPr lang="en-US" sz="1600" b="1">
                <a:solidFill>
                  <a:srgbClr val="4D4D4D"/>
                </a:solidFill>
                <a:latin typeface="Open Sans"/>
                <a:ea typeface="Open Sans"/>
                <a:cs typeface="Open Sans"/>
                <a:sym typeface="Open Sans"/>
              </a:rPr>
              <a:t>Current = 4</a:t>
            </a:r>
          </a:p>
        </p:txBody>
      </p:sp>
      <p:grpSp>
        <p:nvGrpSpPr>
          <p:cNvPr id="1035" name="Shape 1035"/>
          <p:cNvGrpSpPr/>
          <p:nvPr/>
        </p:nvGrpSpPr>
        <p:grpSpPr>
          <a:xfrm>
            <a:off x="6133389" y="2132095"/>
            <a:ext cx="1570799" cy="678900"/>
            <a:chOff x="1279075" y="2810999"/>
            <a:chExt cx="1570799" cy="678900"/>
          </a:xfrm>
        </p:grpSpPr>
        <p:sp>
          <p:nvSpPr>
            <p:cNvPr id="1036" name="Shape 1036"/>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b0111</a:t>
              </a:r>
            </a:p>
          </p:txBody>
        </p:sp>
        <p:grpSp>
          <p:nvGrpSpPr>
            <p:cNvPr id="1037" name="Shape 1037"/>
            <p:cNvGrpSpPr/>
            <p:nvPr/>
          </p:nvGrpSpPr>
          <p:grpSpPr>
            <a:xfrm>
              <a:off x="1391632" y="2871655"/>
              <a:ext cx="1345705" cy="241573"/>
              <a:chOff x="1217745" y="2880716"/>
              <a:chExt cx="1345705" cy="663300"/>
            </a:xfrm>
          </p:grpSpPr>
          <p:sp>
            <p:nvSpPr>
              <p:cNvPr id="1038" name="Shape 1038"/>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39" name="Shape 1039"/>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grpSp>
        <p:nvGrpSpPr>
          <p:cNvPr id="1040" name="Shape 1040"/>
          <p:cNvGrpSpPr/>
          <p:nvPr/>
        </p:nvGrpSpPr>
        <p:grpSpPr>
          <a:xfrm>
            <a:off x="7724537" y="4865549"/>
            <a:ext cx="1570799" cy="678900"/>
            <a:chOff x="1279075" y="2810999"/>
            <a:chExt cx="1570799" cy="678900"/>
          </a:xfrm>
        </p:grpSpPr>
        <p:sp>
          <p:nvSpPr>
            <p:cNvPr id="1041" name="Shape 1041"/>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a1209</a:t>
              </a:r>
            </a:p>
          </p:txBody>
        </p:sp>
        <p:grpSp>
          <p:nvGrpSpPr>
            <p:cNvPr id="1042" name="Shape 1042"/>
            <p:cNvGrpSpPr/>
            <p:nvPr/>
          </p:nvGrpSpPr>
          <p:grpSpPr>
            <a:xfrm>
              <a:off x="1391632" y="2871655"/>
              <a:ext cx="1345705" cy="241573"/>
              <a:chOff x="1217745" y="2880716"/>
              <a:chExt cx="1345705" cy="663300"/>
            </a:xfrm>
          </p:grpSpPr>
          <p:sp>
            <p:nvSpPr>
              <p:cNvPr id="1043" name="Shape 1043"/>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44" name="Shape 1044"/>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grpSp>
        <p:nvGrpSpPr>
          <p:cNvPr id="1045" name="Shape 1045"/>
          <p:cNvGrpSpPr/>
          <p:nvPr/>
        </p:nvGrpSpPr>
        <p:grpSpPr>
          <a:xfrm>
            <a:off x="6133389" y="2872095"/>
            <a:ext cx="1570799" cy="678900"/>
            <a:chOff x="1279075" y="2810999"/>
            <a:chExt cx="1570799" cy="678900"/>
          </a:xfrm>
        </p:grpSpPr>
        <p:sp>
          <p:nvSpPr>
            <p:cNvPr id="1046" name="Shape 1046"/>
            <p:cNvSpPr/>
            <p:nvPr/>
          </p:nvSpPr>
          <p:spPr>
            <a:xfrm>
              <a:off x="1279075" y="2810999"/>
              <a:ext cx="1570799" cy="678900"/>
            </a:xfrm>
            <a:prstGeom prst="rect">
              <a:avLst/>
            </a:prstGeom>
            <a:solidFill>
              <a:srgbClr val="A0C3FF"/>
            </a:solidFill>
            <a:ln w="19050" cap="flat" cmpd="sng">
              <a:solidFill>
                <a:srgbClr val="4285F4"/>
              </a:solidFill>
              <a:prstDash val="solid"/>
              <a:round/>
              <a:headEnd type="none" w="med" len="med"/>
              <a:tailEnd type="none" w="med" len="med"/>
            </a:ln>
          </p:spPr>
          <p:txBody>
            <a:bodyPr lIns="91425" tIns="91425" rIns="91425" bIns="91425" anchor="b" anchorCtr="0">
              <a:noAutofit/>
            </a:bodyPr>
            <a:lstStyle/>
            <a:p>
              <a:pPr>
                <a:buClr>
                  <a:srgbClr val="333333"/>
                </a:buClr>
                <a:buSzPct val="25000"/>
              </a:pPr>
              <a:r>
                <a:rPr lang="en-US" sz="1400" b="1">
                  <a:solidFill>
                    <a:srgbClr val="333333"/>
                  </a:solidFill>
                  <a:latin typeface="Open Sans"/>
                  <a:ea typeface="Open Sans"/>
                  <a:cs typeface="Open Sans"/>
                  <a:sym typeface="Open Sans"/>
                </a:rPr>
                <a:t>c9bad</a:t>
              </a:r>
            </a:p>
          </p:txBody>
        </p:sp>
        <p:grpSp>
          <p:nvGrpSpPr>
            <p:cNvPr id="1047" name="Shape 1047"/>
            <p:cNvGrpSpPr/>
            <p:nvPr/>
          </p:nvGrpSpPr>
          <p:grpSpPr>
            <a:xfrm>
              <a:off x="1391632" y="2871655"/>
              <a:ext cx="1345705" cy="241573"/>
              <a:chOff x="1217745" y="2880716"/>
              <a:chExt cx="1345705" cy="663300"/>
            </a:xfrm>
          </p:grpSpPr>
          <p:sp>
            <p:nvSpPr>
              <p:cNvPr id="1048" name="Shape 1048"/>
              <p:cNvSpPr/>
              <p:nvPr/>
            </p:nvSpPr>
            <p:spPr>
              <a:xfrm>
                <a:off x="1217745"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49" name="Shape 1049"/>
              <p:cNvSpPr/>
              <p:nvPr/>
            </p:nvSpPr>
            <p:spPr>
              <a:xfrm>
                <a:off x="1943952" y="2880716"/>
                <a:ext cx="619498" cy="663300"/>
              </a:xfrm>
              <a:prstGeom prst="roundRect">
                <a:avLst>
                  <a:gd name="adj" fmla="val 16667"/>
                </a:avLst>
              </a:prstGeom>
              <a:solidFill>
                <a:srgbClr val="76A7FA"/>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sp>
        <p:nvSpPr>
          <p:cNvPr id="31" name="Title 1"/>
          <p:cNvSpPr txBox="1">
            <a:spLocks/>
          </p:cNvSpPr>
          <p:nvPr/>
        </p:nvSpPr>
        <p:spPr>
          <a:xfrm>
            <a:off x="1295400" y="503853"/>
            <a:ext cx="9601200" cy="588100"/>
          </a:xfrm>
          <a:prstGeom prst="rect">
            <a:avLst/>
          </a:prstGeom>
        </p:spPr>
        <p:txBody>
          <a:bodyPr>
            <a:normAutofit fontScale="97500" lnSpcReduction="100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Replication Controllers</a:t>
            </a:r>
            <a:endParaRPr lang="en-US" dirty="0"/>
          </a:p>
        </p:txBody>
      </p:sp>
    </p:spTree>
    <p:extLst>
      <p:ext uri="{BB962C8B-B14F-4D97-AF65-F5344CB8AC3E}">
        <p14:creationId xmlns:p14="http://schemas.microsoft.com/office/powerpoint/2010/main" val="7607723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4" name="Title 3"/>
          <p:cNvSpPr>
            <a:spLocks noGrp="1"/>
          </p:cNvSpPr>
          <p:nvPr>
            <p:ph type="title"/>
          </p:nvPr>
        </p:nvSpPr>
        <p:spPr/>
        <p:txBody>
          <a:bodyPr/>
          <a:lstStyle/>
          <a:p>
            <a:r>
              <a:rPr lang="en-US" dirty="0"/>
              <a:t>Services</a:t>
            </a:r>
          </a:p>
        </p:txBody>
      </p:sp>
      <p:sp>
        <p:nvSpPr>
          <p:cNvPr id="5" name="Content Placeholder 4"/>
          <p:cNvSpPr>
            <a:spLocks noGrp="1"/>
          </p:cNvSpPr>
          <p:nvPr>
            <p:ph sz="half" idx="1"/>
          </p:nvPr>
        </p:nvSpPr>
        <p:spPr/>
        <p:txBody>
          <a:bodyPr>
            <a:normAutofit fontScale="70000" lnSpcReduction="20000"/>
          </a:bodyPr>
          <a:lstStyle/>
          <a:p>
            <a:pPr marL="0" indent="0">
              <a:buSzPct val="25000"/>
              <a:buNone/>
            </a:pPr>
            <a:r>
              <a:rPr lang="en-US" sz="2400" dirty="0">
                <a:solidFill>
                  <a:srgbClr val="222222"/>
                </a:solidFill>
              </a:rPr>
              <a:t>A group of pods that </a:t>
            </a:r>
            <a:r>
              <a:rPr lang="en-US" sz="2400" b="1" dirty="0">
                <a:solidFill>
                  <a:srgbClr val="222222"/>
                </a:solidFill>
              </a:rPr>
              <a:t>act as one</a:t>
            </a:r>
            <a:r>
              <a:rPr lang="en-US" sz="2400" dirty="0">
                <a:solidFill>
                  <a:srgbClr val="222222"/>
                </a:solidFill>
              </a:rPr>
              <a:t> == Service</a:t>
            </a:r>
          </a:p>
          <a:p>
            <a:pPr marL="457200" indent="-355600"/>
            <a:r>
              <a:rPr lang="en-US" dirty="0">
                <a:solidFill>
                  <a:srgbClr val="222222"/>
                </a:solidFill>
              </a:rPr>
              <a:t>group == selector</a:t>
            </a:r>
            <a:endParaRPr lang="en-US" sz="800" dirty="0">
              <a:solidFill>
                <a:srgbClr val="222222"/>
              </a:solidFill>
            </a:endParaRPr>
          </a:p>
          <a:p>
            <a:pPr marL="0" indent="0">
              <a:buSzPct val="25000"/>
              <a:buNone/>
            </a:pPr>
            <a:r>
              <a:rPr lang="en-US" sz="2400" dirty="0">
                <a:solidFill>
                  <a:srgbClr val="222222"/>
                </a:solidFill>
              </a:rPr>
              <a:t>Defines access policy</a:t>
            </a:r>
          </a:p>
          <a:p>
            <a:pPr marL="457200" indent="-355600"/>
            <a:r>
              <a:rPr lang="en-US" dirty="0">
                <a:solidFill>
                  <a:srgbClr val="222222"/>
                </a:solidFill>
              </a:rPr>
              <a:t>only “load balanced” for now</a:t>
            </a:r>
            <a:endParaRPr lang="en-US" sz="800" dirty="0">
              <a:solidFill>
                <a:srgbClr val="222222"/>
              </a:solidFill>
            </a:endParaRPr>
          </a:p>
          <a:p>
            <a:pPr marL="0" indent="0">
              <a:buSzPct val="25000"/>
              <a:buNone/>
            </a:pPr>
            <a:r>
              <a:rPr lang="en-US" sz="2400" dirty="0">
                <a:solidFill>
                  <a:srgbClr val="222222"/>
                </a:solidFill>
              </a:rPr>
              <a:t>Gets a </a:t>
            </a:r>
            <a:r>
              <a:rPr lang="en-US" sz="2400" b="1" dirty="0">
                <a:solidFill>
                  <a:srgbClr val="222222"/>
                </a:solidFill>
              </a:rPr>
              <a:t>stable</a:t>
            </a:r>
            <a:r>
              <a:rPr lang="en-US" sz="2400" dirty="0">
                <a:solidFill>
                  <a:srgbClr val="222222"/>
                </a:solidFill>
              </a:rPr>
              <a:t> virtual IP and port</a:t>
            </a:r>
          </a:p>
          <a:p>
            <a:pPr marL="457200" indent="-355600"/>
            <a:r>
              <a:rPr lang="en-US" dirty="0">
                <a:solidFill>
                  <a:srgbClr val="222222"/>
                </a:solidFill>
              </a:rPr>
              <a:t>called the service </a:t>
            </a:r>
            <a:r>
              <a:rPr lang="en-US" i="1" dirty="0">
                <a:solidFill>
                  <a:srgbClr val="222222"/>
                </a:solidFill>
              </a:rPr>
              <a:t>portal</a:t>
            </a:r>
          </a:p>
          <a:p>
            <a:pPr marL="457200" indent="-355600"/>
            <a:r>
              <a:rPr lang="en-US" dirty="0">
                <a:solidFill>
                  <a:srgbClr val="222222"/>
                </a:solidFill>
              </a:rPr>
              <a:t>also a DNS name</a:t>
            </a:r>
            <a:endParaRPr lang="en-US" sz="800" dirty="0">
              <a:solidFill>
                <a:srgbClr val="222222"/>
              </a:solidFill>
            </a:endParaRPr>
          </a:p>
          <a:p>
            <a:pPr marL="0" indent="0">
              <a:buSzPct val="25000"/>
              <a:buNone/>
            </a:pPr>
            <a:r>
              <a:rPr lang="en-US" sz="2400" dirty="0">
                <a:solidFill>
                  <a:srgbClr val="222222"/>
                </a:solidFill>
              </a:rPr>
              <a:t>VIP is captured by </a:t>
            </a:r>
            <a:r>
              <a:rPr lang="en-US" sz="2400" i="1" dirty="0" err="1">
                <a:solidFill>
                  <a:srgbClr val="222222"/>
                </a:solidFill>
              </a:rPr>
              <a:t>kube</a:t>
            </a:r>
            <a:r>
              <a:rPr lang="en-US" sz="2400" i="1" dirty="0">
                <a:solidFill>
                  <a:srgbClr val="222222"/>
                </a:solidFill>
              </a:rPr>
              <a:t>-proxy</a:t>
            </a:r>
          </a:p>
          <a:p>
            <a:pPr marL="457200" indent="-355600"/>
            <a:r>
              <a:rPr lang="en-US" dirty="0">
                <a:solidFill>
                  <a:srgbClr val="222222"/>
                </a:solidFill>
              </a:rPr>
              <a:t>watches the service </a:t>
            </a:r>
            <a:r>
              <a:rPr lang="en-US" b="1" dirty="0">
                <a:solidFill>
                  <a:srgbClr val="222222"/>
                </a:solidFill>
              </a:rPr>
              <a:t>constituency</a:t>
            </a:r>
          </a:p>
          <a:p>
            <a:pPr marL="457200" indent="-355600"/>
            <a:r>
              <a:rPr lang="en-US" dirty="0">
                <a:solidFill>
                  <a:srgbClr val="222222"/>
                </a:solidFill>
              </a:rPr>
              <a:t>updates when </a:t>
            </a:r>
            <a:r>
              <a:rPr lang="en-US" dirty="0" err="1">
                <a:solidFill>
                  <a:srgbClr val="222222"/>
                </a:solidFill>
              </a:rPr>
              <a:t>backends</a:t>
            </a:r>
            <a:r>
              <a:rPr lang="en-US" dirty="0">
                <a:solidFill>
                  <a:srgbClr val="222222"/>
                </a:solidFill>
              </a:rPr>
              <a:t> change</a:t>
            </a:r>
            <a:endParaRPr lang="en-US" sz="800" dirty="0">
              <a:solidFill>
                <a:srgbClr val="222222"/>
              </a:solidFill>
            </a:endParaRPr>
          </a:p>
          <a:p>
            <a:pPr marL="0" indent="0">
              <a:buSzPct val="25000"/>
              <a:buNone/>
            </a:pPr>
            <a:r>
              <a:rPr lang="en-US" sz="2400" dirty="0">
                <a:solidFill>
                  <a:srgbClr val="222222"/>
                </a:solidFill>
              </a:rPr>
              <a:t>Hide complexity - ideal for non-native apps</a:t>
            </a:r>
          </a:p>
          <a:p>
            <a:endParaRPr lang="en-US" dirty="0"/>
          </a:p>
        </p:txBody>
      </p:sp>
      <p:sp>
        <p:nvSpPr>
          <p:cNvPr id="6" name="Content Placeholder 5"/>
          <p:cNvSpPr>
            <a:spLocks noGrp="1"/>
          </p:cNvSpPr>
          <p:nvPr>
            <p:ph sz="half" idx="2"/>
          </p:nvPr>
        </p:nvSpPr>
        <p:spPr/>
        <p:txBody>
          <a:bodyPr>
            <a:normAutofit fontScale="70000" lnSpcReduction="20000"/>
          </a:bodyPr>
          <a:lstStyle/>
          <a:p>
            <a:endParaRPr lang="en-US"/>
          </a:p>
        </p:txBody>
      </p:sp>
      <p:grpSp>
        <p:nvGrpSpPr>
          <p:cNvPr id="1057" name="Shape 1057"/>
          <p:cNvGrpSpPr/>
          <p:nvPr/>
        </p:nvGrpSpPr>
        <p:grpSpPr>
          <a:xfrm>
            <a:off x="8212799" y="4599127"/>
            <a:ext cx="1503692" cy="1072667"/>
            <a:chOff x="7511125" y="2243400"/>
            <a:chExt cx="3492898" cy="1888499"/>
          </a:xfrm>
        </p:grpSpPr>
        <p:sp>
          <p:nvSpPr>
            <p:cNvPr id="1058" name="Shape 1058"/>
            <p:cNvSpPr/>
            <p:nvPr/>
          </p:nvSpPr>
          <p:spPr>
            <a:xfrm>
              <a:off x="7511125" y="2243400"/>
              <a:ext cx="3492898" cy="1888499"/>
            </a:xfrm>
            <a:prstGeom prst="rect">
              <a:avLst/>
            </a:prstGeom>
            <a:solidFill>
              <a:srgbClr val="ED9D97"/>
            </a:solidFill>
            <a:ln w="19050" cap="flat" cmpd="sng">
              <a:solidFill>
                <a:srgbClr val="D84437"/>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59" name="Shape 1059"/>
            <p:cNvSpPr/>
            <p:nvPr/>
          </p:nvSpPr>
          <p:spPr>
            <a:xfrm>
              <a:off x="7766700" y="2498975"/>
              <a:ext cx="1377300" cy="13632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60" name="Shape 1060"/>
            <p:cNvSpPr/>
            <p:nvPr/>
          </p:nvSpPr>
          <p:spPr>
            <a:xfrm>
              <a:off x="9381575" y="2498975"/>
              <a:ext cx="1377300" cy="13632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cxnSp>
        <p:nvCxnSpPr>
          <p:cNvPr id="1061" name="Shape 1061"/>
          <p:cNvCxnSpPr/>
          <p:nvPr/>
        </p:nvCxnSpPr>
        <p:spPr>
          <a:xfrm flipH="1">
            <a:off x="7314644" y="3464687"/>
            <a:ext cx="1650000" cy="1134300"/>
          </a:xfrm>
          <a:prstGeom prst="straightConnector1">
            <a:avLst/>
          </a:prstGeom>
          <a:noFill/>
          <a:ln w="38100" cap="flat" cmpd="sng">
            <a:solidFill>
              <a:srgbClr val="F4B400"/>
            </a:solidFill>
            <a:prstDash val="solid"/>
            <a:round/>
            <a:headEnd type="none" w="med" len="med"/>
            <a:tailEnd type="triangle" w="lg" len="lg"/>
          </a:ln>
        </p:spPr>
      </p:cxnSp>
      <p:cxnSp>
        <p:nvCxnSpPr>
          <p:cNvPr id="1062" name="Shape 1062"/>
          <p:cNvCxnSpPr>
            <a:endCxn id="1058" idx="0"/>
          </p:cNvCxnSpPr>
          <p:nvPr/>
        </p:nvCxnSpPr>
        <p:spPr>
          <a:xfrm>
            <a:off x="8964645" y="3464826"/>
            <a:ext cx="0" cy="1134300"/>
          </a:xfrm>
          <a:prstGeom prst="straightConnector1">
            <a:avLst/>
          </a:prstGeom>
          <a:noFill/>
          <a:ln w="38100" cap="flat" cmpd="sng">
            <a:solidFill>
              <a:srgbClr val="F4B400"/>
            </a:solidFill>
            <a:prstDash val="solid"/>
            <a:round/>
            <a:headEnd type="none" w="med" len="med"/>
            <a:tailEnd type="triangle" w="lg" len="lg"/>
          </a:ln>
        </p:spPr>
      </p:cxnSp>
      <p:cxnSp>
        <p:nvCxnSpPr>
          <p:cNvPr id="1063" name="Shape 1063"/>
          <p:cNvCxnSpPr/>
          <p:nvPr/>
        </p:nvCxnSpPr>
        <p:spPr>
          <a:xfrm>
            <a:off x="8964644" y="3464687"/>
            <a:ext cx="1650000" cy="1134300"/>
          </a:xfrm>
          <a:prstGeom prst="straightConnector1">
            <a:avLst/>
          </a:prstGeom>
          <a:noFill/>
          <a:ln w="38100" cap="flat" cmpd="sng">
            <a:solidFill>
              <a:srgbClr val="F4B400"/>
            </a:solidFill>
            <a:prstDash val="solid"/>
            <a:round/>
            <a:headEnd type="none" w="med" len="med"/>
            <a:tailEnd type="triangle" w="lg" len="lg"/>
          </a:ln>
        </p:spPr>
      </p:cxnSp>
      <p:cxnSp>
        <p:nvCxnSpPr>
          <p:cNvPr id="1064" name="Shape 1064"/>
          <p:cNvCxnSpPr/>
          <p:nvPr/>
        </p:nvCxnSpPr>
        <p:spPr>
          <a:xfrm>
            <a:off x="8964702" y="2171177"/>
            <a:ext cx="0" cy="762299"/>
          </a:xfrm>
          <a:prstGeom prst="straightConnector1">
            <a:avLst/>
          </a:prstGeom>
          <a:noFill/>
          <a:ln w="38100" cap="flat" cmpd="sng">
            <a:solidFill>
              <a:srgbClr val="F4B400"/>
            </a:solidFill>
            <a:prstDash val="solid"/>
            <a:round/>
            <a:headEnd type="none" w="med" len="med"/>
            <a:tailEnd type="triangle" w="lg" len="lg"/>
          </a:ln>
        </p:spPr>
      </p:cxnSp>
      <p:sp>
        <p:nvSpPr>
          <p:cNvPr id="1065" name="Shape 1065"/>
          <p:cNvSpPr/>
          <p:nvPr/>
        </p:nvSpPr>
        <p:spPr>
          <a:xfrm>
            <a:off x="7101794" y="2933385"/>
            <a:ext cx="3725698" cy="531300"/>
          </a:xfrm>
          <a:prstGeom prst="ellipse">
            <a:avLst/>
          </a:prstGeom>
          <a:solidFill>
            <a:schemeClr val="accent1"/>
          </a:solidFill>
          <a:ln w="19050" cap="flat" cmpd="sng">
            <a:solidFill>
              <a:srgbClr val="4D4D4D"/>
            </a:solidFill>
            <a:prstDash val="solid"/>
            <a:round/>
            <a:headEnd type="none" w="med" len="med"/>
            <a:tailEnd type="none" w="med" len="med"/>
          </a:ln>
        </p:spPr>
        <p:txBody>
          <a:bodyPr lIns="91425" tIns="91425" rIns="91425" bIns="91425" anchor="ctr" anchorCtr="0">
            <a:noAutofit/>
          </a:bodyPr>
          <a:lstStyle/>
          <a:p>
            <a:pPr algn="ctr">
              <a:buClr>
                <a:srgbClr val="FFFFFF"/>
              </a:buClr>
              <a:buSzPct val="25000"/>
            </a:pPr>
            <a:r>
              <a:rPr lang="en-US" b="1">
                <a:solidFill>
                  <a:srgbClr val="FFFFFF"/>
                </a:solidFill>
                <a:latin typeface="Open Sans"/>
                <a:ea typeface="Open Sans"/>
                <a:cs typeface="Open Sans"/>
                <a:sym typeface="Open Sans"/>
              </a:rPr>
              <a:t>Portal (VIP)</a:t>
            </a:r>
          </a:p>
        </p:txBody>
      </p:sp>
      <p:sp>
        <p:nvSpPr>
          <p:cNvPr id="1066" name="Shape 1066"/>
          <p:cNvSpPr/>
          <p:nvPr/>
        </p:nvSpPr>
        <p:spPr>
          <a:xfrm>
            <a:off x="8212753" y="1098378"/>
            <a:ext cx="1503899" cy="1072800"/>
          </a:xfrm>
          <a:prstGeom prst="rect">
            <a:avLst/>
          </a:prstGeom>
          <a:solidFill>
            <a:srgbClr val="FFE168"/>
          </a:solidFill>
          <a:ln w="19050" cap="flat" cmpd="sng">
            <a:solidFill>
              <a:srgbClr val="F4B400"/>
            </a:solidFill>
            <a:prstDash val="solid"/>
            <a:round/>
            <a:headEnd type="none" w="med" len="med"/>
            <a:tailEnd type="none" w="med" len="med"/>
          </a:ln>
        </p:spPr>
        <p:txBody>
          <a:bodyPr lIns="91425" tIns="91425" rIns="91425" bIns="91425" anchor="ctr" anchorCtr="0">
            <a:noAutofit/>
          </a:bodyPr>
          <a:lstStyle/>
          <a:p>
            <a:pPr algn="ctr">
              <a:buClr>
                <a:srgbClr val="444444"/>
              </a:buClr>
              <a:buSzPct val="25000"/>
            </a:pPr>
            <a:r>
              <a:rPr lang="en-US" sz="2000" b="1">
                <a:solidFill>
                  <a:srgbClr val="444444"/>
                </a:solidFill>
                <a:latin typeface="Open Sans"/>
                <a:ea typeface="Open Sans"/>
                <a:cs typeface="Open Sans"/>
                <a:sym typeface="Open Sans"/>
              </a:rPr>
              <a:t>Client</a:t>
            </a:r>
          </a:p>
        </p:txBody>
      </p:sp>
      <p:grpSp>
        <p:nvGrpSpPr>
          <p:cNvPr id="1067" name="Shape 1067"/>
          <p:cNvGrpSpPr/>
          <p:nvPr/>
        </p:nvGrpSpPr>
        <p:grpSpPr>
          <a:xfrm>
            <a:off x="6562849" y="4599127"/>
            <a:ext cx="1503692" cy="1072667"/>
            <a:chOff x="7511125" y="2243400"/>
            <a:chExt cx="3492898" cy="1888499"/>
          </a:xfrm>
        </p:grpSpPr>
        <p:sp>
          <p:nvSpPr>
            <p:cNvPr id="1068" name="Shape 1068"/>
            <p:cNvSpPr/>
            <p:nvPr/>
          </p:nvSpPr>
          <p:spPr>
            <a:xfrm>
              <a:off x="7511125" y="2243400"/>
              <a:ext cx="3492898" cy="1888499"/>
            </a:xfrm>
            <a:prstGeom prst="rect">
              <a:avLst/>
            </a:prstGeom>
            <a:solidFill>
              <a:srgbClr val="ED9D97"/>
            </a:solidFill>
            <a:ln w="19050" cap="flat" cmpd="sng">
              <a:solidFill>
                <a:srgbClr val="D84437"/>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69" name="Shape 1069"/>
            <p:cNvSpPr/>
            <p:nvPr/>
          </p:nvSpPr>
          <p:spPr>
            <a:xfrm>
              <a:off x="7766700" y="2498975"/>
              <a:ext cx="1377300" cy="13632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70" name="Shape 1070"/>
            <p:cNvSpPr/>
            <p:nvPr/>
          </p:nvSpPr>
          <p:spPr>
            <a:xfrm>
              <a:off x="9381575" y="2498975"/>
              <a:ext cx="1377300" cy="13632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1071" name="Shape 1071"/>
          <p:cNvGrpSpPr/>
          <p:nvPr/>
        </p:nvGrpSpPr>
        <p:grpSpPr>
          <a:xfrm>
            <a:off x="9862748" y="4599127"/>
            <a:ext cx="1503692" cy="1072667"/>
            <a:chOff x="7511125" y="2243400"/>
            <a:chExt cx="3492898" cy="1888499"/>
          </a:xfrm>
        </p:grpSpPr>
        <p:sp>
          <p:nvSpPr>
            <p:cNvPr id="1072" name="Shape 1072"/>
            <p:cNvSpPr/>
            <p:nvPr/>
          </p:nvSpPr>
          <p:spPr>
            <a:xfrm>
              <a:off x="7511125" y="2243400"/>
              <a:ext cx="3492898" cy="1888499"/>
            </a:xfrm>
            <a:prstGeom prst="rect">
              <a:avLst/>
            </a:prstGeom>
            <a:solidFill>
              <a:srgbClr val="ED9D97"/>
            </a:solidFill>
            <a:ln w="19050" cap="flat" cmpd="sng">
              <a:solidFill>
                <a:srgbClr val="D84437"/>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73" name="Shape 1073"/>
            <p:cNvSpPr/>
            <p:nvPr/>
          </p:nvSpPr>
          <p:spPr>
            <a:xfrm>
              <a:off x="7766700" y="2498975"/>
              <a:ext cx="1377300" cy="13632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074" name="Shape 1074"/>
            <p:cNvSpPr/>
            <p:nvPr/>
          </p:nvSpPr>
          <p:spPr>
            <a:xfrm>
              <a:off x="9381575" y="2498975"/>
              <a:ext cx="1377300" cy="13632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sp>
        <p:nvSpPr>
          <p:cNvPr id="22" name="Title 1"/>
          <p:cNvSpPr txBox="1">
            <a:spLocks/>
          </p:cNvSpPr>
          <p:nvPr/>
        </p:nvSpPr>
        <p:spPr>
          <a:xfrm>
            <a:off x="1295400" y="503853"/>
            <a:ext cx="9601200" cy="588100"/>
          </a:xfrm>
          <a:prstGeom prst="rect">
            <a:avLst/>
          </a:prstGeom>
        </p:spPr>
        <p:txBody>
          <a:bodyP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endParaRPr lang="en-US" dirty="0"/>
          </a:p>
        </p:txBody>
      </p:sp>
    </p:spTree>
    <p:extLst>
      <p:ext uri="{BB962C8B-B14F-4D97-AF65-F5344CB8AC3E}">
        <p14:creationId xmlns:p14="http://schemas.microsoft.com/office/powerpoint/2010/main" val="12143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cxnSp>
        <p:nvCxnSpPr>
          <p:cNvPr id="1081" name="Shape 1081"/>
          <p:cNvCxnSpPr/>
          <p:nvPr/>
        </p:nvCxnSpPr>
        <p:spPr>
          <a:xfrm>
            <a:off x="5909302" y="1648474"/>
            <a:ext cx="0" cy="598198"/>
          </a:xfrm>
          <a:prstGeom prst="straightConnector1">
            <a:avLst/>
          </a:prstGeom>
          <a:noFill/>
          <a:ln w="38100" cap="flat" cmpd="sng">
            <a:solidFill>
              <a:srgbClr val="F4B400"/>
            </a:solidFill>
            <a:prstDash val="solid"/>
            <a:round/>
            <a:headEnd type="none" w="med" len="med"/>
            <a:tailEnd type="triangle" w="lg" len="lg"/>
          </a:ln>
        </p:spPr>
      </p:cxnSp>
      <p:sp>
        <p:nvSpPr>
          <p:cNvPr id="1082" name="Shape 1082"/>
          <p:cNvSpPr/>
          <p:nvPr/>
        </p:nvSpPr>
        <p:spPr>
          <a:xfrm>
            <a:off x="3819914" y="2246650"/>
            <a:ext cx="4178697" cy="715199"/>
          </a:xfrm>
          <a:prstGeom prst="ellipse">
            <a:avLst/>
          </a:prstGeom>
          <a:solidFill>
            <a:schemeClr val="accent1">
              <a:alpha val="82352"/>
            </a:schemeClr>
          </a:solidFill>
          <a:ln w="19050" cap="flat" cmpd="sng">
            <a:solidFill>
              <a:schemeClr val="tx1"/>
            </a:solidFill>
            <a:prstDash val="solid"/>
            <a:round/>
            <a:headEnd type="none" w="med" len="med"/>
            <a:tailEnd type="none" w="med" len="med"/>
          </a:ln>
        </p:spPr>
        <p:txBody>
          <a:bodyPr lIns="91425" tIns="91425" rIns="91425" bIns="91425" anchor="ctr" anchorCtr="0">
            <a:noAutofit/>
          </a:bodyPr>
          <a:lstStyle/>
          <a:p>
            <a:pPr algn="ctr">
              <a:buClr>
                <a:srgbClr val="FFFFFF"/>
              </a:buClr>
              <a:buSzPct val="25000"/>
            </a:pPr>
            <a:r>
              <a:rPr lang="en-US" b="1" dirty="0">
                <a:solidFill>
                  <a:srgbClr val="FFFFFF"/>
                </a:solidFill>
                <a:latin typeface="Open Sans"/>
                <a:ea typeface="Open Sans"/>
                <a:cs typeface="Open Sans"/>
                <a:sym typeface="Open Sans"/>
              </a:rPr>
              <a:t>10.0.0.1 : 9376</a:t>
            </a:r>
          </a:p>
        </p:txBody>
      </p:sp>
      <p:sp>
        <p:nvSpPr>
          <p:cNvPr id="1083" name="Shape 1083"/>
          <p:cNvSpPr/>
          <p:nvPr/>
        </p:nvSpPr>
        <p:spPr>
          <a:xfrm>
            <a:off x="5065852" y="928476"/>
            <a:ext cx="1686900" cy="719999"/>
          </a:xfrm>
          <a:prstGeom prst="rect">
            <a:avLst/>
          </a:prstGeom>
          <a:solidFill>
            <a:srgbClr val="FFE168"/>
          </a:solidFill>
          <a:ln w="19050" cap="flat" cmpd="sng">
            <a:solidFill>
              <a:srgbClr val="F4B400"/>
            </a:solidFill>
            <a:prstDash val="solid"/>
            <a:round/>
            <a:headEnd type="none" w="med" len="med"/>
            <a:tailEnd type="none" w="med" len="med"/>
          </a:ln>
        </p:spPr>
        <p:txBody>
          <a:bodyPr lIns="91425" tIns="91425" rIns="91425" bIns="91425" anchor="ctr" anchorCtr="0">
            <a:noAutofit/>
          </a:bodyPr>
          <a:lstStyle/>
          <a:p>
            <a:pPr algn="ctr">
              <a:buClr>
                <a:srgbClr val="444444"/>
              </a:buClr>
              <a:buSzPct val="25000"/>
            </a:pPr>
            <a:r>
              <a:rPr lang="en-US" sz="2000" b="1">
                <a:solidFill>
                  <a:srgbClr val="444444"/>
                </a:solidFill>
                <a:latin typeface="Open Sans"/>
                <a:ea typeface="Open Sans"/>
                <a:cs typeface="Open Sans"/>
                <a:sym typeface="Open Sans"/>
              </a:rPr>
              <a:t>Client</a:t>
            </a:r>
          </a:p>
        </p:txBody>
      </p:sp>
      <p:sp>
        <p:nvSpPr>
          <p:cNvPr id="1084" name="Shape 1084"/>
          <p:cNvSpPr/>
          <p:nvPr/>
        </p:nvSpPr>
        <p:spPr>
          <a:xfrm>
            <a:off x="4898373" y="3459687"/>
            <a:ext cx="2021700" cy="764100"/>
          </a:xfrm>
          <a:prstGeom prst="rect">
            <a:avLst/>
          </a:prstGeom>
          <a:solidFill>
            <a:schemeClr val="accent1">
              <a:alpha val="82352"/>
            </a:schemeClr>
          </a:solidFill>
          <a:ln w="19050" cap="flat" cmpd="sng">
            <a:solidFill>
              <a:schemeClr val="tx1"/>
            </a:solidFill>
            <a:prstDash val="solid"/>
            <a:round/>
            <a:headEnd type="none" w="med" len="med"/>
            <a:tailEnd type="none" w="med" len="med"/>
          </a:ln>
        </p:spPr>
        <p:txBody>
          <a:bodyPr lIns="91425" tIns="91425" rIns="91425" bIns="91425" anchor="ctr" anchorCtr="0">
            <a:noAutofit/>
          </a:bodyPr>
          <a:lstStyle/>
          <a:p>
            <a:pPr algn="ctr">
              <a:buClr>
                <a:srgbClr val="FFFFFF"/>
              </a:buClr>
              <a:buSzPct val="25000"/>
            </a:pPr>
            <a:r>
              <a:rPr lang="en-US" b="1">
                <a:solidFill>
                  <a:srgbClr val="FFFFFF"/>
                </a:solidFill>
                <a:latin typeface="Open Sans"/>
                <a:ea typeface="Open Sans"/>
                <a:cs typeface="Open Sans"/>
                <a:sym typeface="Open Sans"/>
              </a:rPr>
              <a:t>kube-proxy</a:t>
            </a:r>
          </a:p>
        </p:txBody>
      </p:sp>
      <p:cxnSp>
        <p:nvCxnSpPr>
          <p:cNvPr id="1085" name="Shape 1085"/>
          <p:cNvCxnSpPr>
            <a:stCxn id="1082" idx="4"/>
            <a:endCxn id="1084" idx="0"/>
          </p:cNvCxnSpPr>
          <p:nvPr/>
        </p:nvCxnSpPr>
        <p:spPr>
          <a:xfrm>
            <a:off x="5909261" y="2961849"/>
            <a:ext cx="0" cy="497699"/>
          </a:xfrm>
          <a:prstGeom prst="straightConnector1">
            <a:avLst/>
          </a:prstGeom>
          <a:noFill/>
          <a:ln w="38100" cap="flat" cmpd="sng">
            <a:solidFill>
              <a:srgbClr val="F4B400"/>
            </a:solidFill>
            <a:prstDash val="solid"/>
            <a:round/>
            <a:headEnd type="none" w="med" len="med"/>
            <a:tailEnd type="triangle" w="lg" len="lg"/>
          </a:ln>
        </p:spPr>
      </p:cxnSp>
      <p:cxnSp>
        <p:nvCxnSpPr>
          <p:cNvPr id="1086" name="Shape 1086"/>
          <p:cNvCxnSpPr>
            <a:stCxn id="1084" idx="2"/>
          </p:cNvCxnSpPr>
          <p:nvPr/>
        </p:nvCxnSpPr>
        <p:spPr>
          <a:xfrm flipH="1">
            <a:off x="4014723" y="4223787"/>
            <a:ext cx="1894500" cy="800400"/>
          </a:xfrm>
          <a:prstGeom prst="straightConnector1">
            <a:avLst/>
          </a:prstGeom>
          <a:noFill/>
          <a:ln w="38100" cap="flat" cmpd="sng">
            <a:solidFill>
              <a:srgbClr val="4285F4"/>
            </a:solidFill>
            <a:prstDash val="solid"/>
            <a:round/>
            <a:headEnd type="none" w="med" len="med"/>
            <a:tailEnd type="triangle" w="lg" len="lg"/>
          </a:ln>
        </p:spPr>
      </p:cxnSp>
      <p:cxnSp>
        <p:nvCxnSpPr>
          <p:cNvPr id="1087" name="Shape 1087"/>
          <p:cNvCxnSpPr>
            <a:stCxn id="1084" idx="2"/>
          </p:cNvCxnSpPr>
          <p:nvPr/>
        </p:nvCxnSpPr>
        <p:spPr>
          <a:xfrm>
            <a:off x="5909223" y="4223787"/>
            <a:ext cx="0" cy="800400"/>
          </a:xfrm>
          <a:prstGeom prst="straightConnector1">
            <a:avLst/>
          </a:prstGeom>
          <a:noFill/>
          <a:ln w="38100" cap="flat" cmpd="sng">
            <a:solidFill>
              <a:srgbClr val="4285F4"/>
            </a:solidFill>
            <a:prstDash val="solid"/>
            <a:round/>
            <a:headEnd type="none" w="med" len="med"/>
            <a:tailEnd type="triangle" w="lg" len="lg"/>
          </a:ln>
        </p:spPr>
      </p:cxnSp>
      <p:cxnSp>
        <p:nvCxnSpPr>
          <p:cNvPr id="1088" name="Shape 1088"/>
          <p:cNvCxnSpPr>
            <a:stCxn id="1084" idx="2"/>
          </p:cNvCxnSpPr>
          <p:nvPr/>
        </p:nvCxnSpPr>
        <p:spPr>
          <a:xfrm>
            <a:off x="5909223" y="4223787"/>
            <a:ext cx="1894500" cy="800400"/>
          </a:xfrm>
          <a:prstGeom prst="straightConnector1">
            <a:avLst/>
          </a:prstGeom>
          <a:noFill/>
          <a:ln w="38100" cap="flat" cmpd="sng">
            <a:solidFill>
              <a:srgbClr val="4285F4"/>
            </a:solidFill>
            <a:prstDash val="solid"/>
            <a:round/>
            <a:headEnd type="none" w="med" len="med"/>
            <a:tailEnd type="triangle" w="lg" len="lg"/>
          </a:ln>
        </p:spPr>
      </p:cxnSp>
      <p:sp>
        <p:nvSpPr>
          <p:cNvPr id="1089" name="Shape 1089"/>
          <p:cNvSpPr/>
          <p:nvPr/>
        </p:nvSpPr>
        <p:spPr>
          <a:xfrm>
            <a:off x="8432963" y="552050"/>
            <a:ext cx="3279000" cy="1963500"/>
          </a:xfrm>
          <a:prstGeom prst="rect">
            <a:avLst/>
          </a:prstGeom>
          <a:solidFill>
            <a:srgbClr val="E6E6E6"/>
          </a:solidFill>
          <a:ln w="19050" cap="flat" cmpd="sng">
            <a:solidFill>
              <a:srgbClr val="4D4D4D"/>
            </a:solidFill>
            <a:prstDash val="solid"/>
            <a:round/>
            <a:headEnd type="none" w="med" len="med"/>
            <a:tailEnd type="none" w="med" len="med"/>
          </a:ln>
        </p:spPr>
        <p:txBody>
          <a:bodyPr lIns="91425" tIns="91425" rIns="91425" bIns="91425" anchor="t" anchorCtr="0">
            <a:noAutofit/>
          </a:bodyPr>
          <a:lstStyle/>
          <a:p>
            <a:pPr>
              <a:buClr>
                <a:srgbClr val="4D4D4D"/>
              </a:buClr>
              <a:buSzPct val="25000"/>
            </a:pPr>
            <a:r>
              <a:rPr lang="en-US" b="1">
                <a:solidFill>
                  <a:srgbClr val="4D4D4D"/>
                </a:solidFill>
                <a:latin typeface="Open Sans"/>
                <a:ea typeface="Open Sans"/>
                <a:cs typeface="Open Sans"/>
                <a:sym typeface="Open Sans"/>
              </a:rPr>
              <a:t>Service</a:t>
            </a:r>
          </a:p>
          <a:p>
            <a:pPr marL="457200" indent="-330200">
              <a:buClr>
                <a:srgbClr val="4D4D4D"/>
              </a:buClr>
              <a:buSzPct val="100000"/>
              <a:buFont typeface="Open Sans"/>
              <a:buChar char="-"/>
            </a:pPr>
            <a:r>
              <a:rPr lang="en-US" sz="1600" b="1">
                <a:solidFill>
                  <a:srgbClr val="4D4D4D"/>
                </a:solidFill>
                <a:latin typeface="Open Sans"/>
                <a:ea typeface="Open Sans"/>
                <a:cs typeface="Open Sans"/>
                <a:sym typeface="Open Sans"/>
              </a:rPr>
              <a:t>Name = “nifty-svc”</a:t>
            </a:r>
          </a:p>
          <a:p>
            <a:pPr marL="457200" indent="-330200">
              <a:buClr>
                <a:srgbClr val="4D4D4D"/>
              </a:buClr>
              <a:buSzPct val="100000"/>
              <a:buFont typeface="Open Sans"/>
              <a:buChar char="-"/>
            </a:pPr>
            <a:r>
              <a:rPr lang="en-US" sz="1600" b="1">
                <a:solidFill>
                  <a:srgbClr val="4D4D4D"/>
                </a:solidFill>
                <a:latin typeface="Open Sans"/>
                <a:ea typeface="Open Sans"/>
                <a:cs typeface="Open Sans"/>
                <a:sym typeface="Open Sans"/>
              </a:rPr>
              <a:t>Selector = {“App”: “Nifty”}</a:t>
            </a:r>
          </a:p>
          <a:p>
            <a:pPr marL="457200" indent="-330200">
              <a:buClr>
                <a:srgbClr val="4D4D4D"/>
              </a:buClr>
              <a:buSzPct val="100000"/>
              <a:buFont typeface="Open Sans"/>
              <a:buChar char="-"/>
            </a:pPr>
            <a:r>
              <a:rPr lang="en-US" sz="1600" b="1">
                <a:solidFill>
                  <a:srgbClr val="4D4D4D"/>
                </a:solidFill>
                <a:latin typeface="Open Sans"/>
                <a:ea typeface="Open Sans"/>
                <a:cs typeface="Open Sans"/>
                <a:sym typeface="Open Sans"/>
              </a:rPr>
              <a:t>Port = 9376</a:t>
            </a:r>
          </a:p>
          <a:p>
            <a:pPr marL="457200" indent="-330200">
              <a:buClr>
                <a:srgbClr val="4D4D4D"/>
              </a:buClr>
              <a:buSzPct val="100000"/>
              <a:buFont typeface="Open Sans"/>
              <a:buChar char="-"/>
            </a:pPr>
            <a:r>
              <a:rPr lang="en-US" sz="1600" b="1">
                <a:solidFill>
                  <a:srgbClr val="4D4D4D"/>
                </a:solidFill>
                <a:latin typeface="Open Sans"/>
                <a:ea typeface="Open Sans"/>
                <a:cs typeface="Open Sans"/>
                <a:sym typeface="Open Sans"/>
              </a:rPr>
              <a:t>ContainerPort = 8080</a:t>
            </a:r>
          </a:p>
          <a:p>
            <a:pPr>
              <a:buClr>
                <a:srgbClr val="000000"/>
              </a:buClr>
            </a:pPr>
            <a:endParaRPr sz="1600" b="1">
              <a:solidFill>
                <a:srgbClr val="4D4D4D"/>
              </a:solidFill>
              <a:latin typeface="Open Sans"/>
              <a:ea typeface="Open Sans"/>
              <a:cs typeface="Open Sans"/>
              <a:sym typeface="Open Sans"/>
            </a:endParaRPr>
          </a:p>
          <a:p>
            <a:pPr>
              <a:buClr>
                <a:srgbClr val="4D4D4D"/>
              </a:buClr>
              <a:buSzPct val="25000"/>
            </a:pPr>
            <a:r>
              <a:rPr lang="en-US" sz="1600" b="1">
                <a:solidFill>
                  <a:srgbClr val="4D4D4D"/>
                </a:solidFill>
                <a:latin typeface="Open Sans"/>
                <a:ea typeface="Open Sans"/>
                <a:cs typeface="Open Sans"/>
                <a:sym typeface="Open Sans"/>
              </a:rPr>
              <a:t>Portal IP is assigned</a:t>
            </a:r>
          </a:p>
          <a:p>
            <a:pPr>
              <a:buClr>
                <a:srgbClr val="000000"/>
              </a:buClr>
            </a:pPr>
            <a:endParaRPr sz="1600" b="1">
              <a:solidFill>
                <a:srgbClr val="4D4D4D"/>
              </a:solidFill>
              <a:latin typeface="Open Sans"/>
              <a:ea typeface="Open Sans"/>
              <a:cs typeface="Open Sans"/>
              <a:sym typeface="Open Sans"/>
            </a:endParaRPr>
          </a:p>
        </p:txBody>
      </p:sp>
      <p:sp>
        <p:nvSpPr>
          <p:cNvPr id="1090" name="Shape 1090"/>
          <p:cNvSpPr/>
          <p:nvPr/>
        </p:nvSpPr>
        <p:spPr>
          <a:xfrm>
            <a:off x="2009038" y="2708625"/>
            <a:ext cx="1686900" cy="715199"/>
          </a:xfrm>
          <a:prstGeom prst="rect">
            <a:avLst/>
          </a:prstGeom>
          <a:solidFill>
            <a:srgbClr val="A0C3FF"/>
          </a:solidFill>
          <a:ln>
            <a:noFill/>
          </a:ln>
        </p:spPr>
        <p:txBody>
          <a:bodyPr lIns="91425" tIns="91425" rIns="91425" bIns="91425" anchor="ctr" anchorCtr="0">
            <a:noAutofit/>
          </a:bodyPr>
          <a:lstStyle/>
          <a:p>
            <a:pPr algn="ctr">
              <a:buClr>
                <a:srgbClr val="4D4D4D"/>
              </a:buClr>
              <a:buSzPct val="25000"/>
            </a:pPr>
            <a:r>
              <a:rPr lang="en-US">
                <a:solidFill>
                  <a:srgbClr val="4D4D4D"/>
                </a:solidFill>
                <a:latin typeface="Open Sans"/>
                <a:ea typeface="Open Sans"/>
                <a:cs typeface="Open Sans"/>
                <a:sym typeface="Open Sans"/>
              </a:rPr>
              <a:t>iptables</a:t>
            </a:r>
          </a:p>
          <a:p>
            <a:pPr algn="ctr">
              <a:buClr>
                <a:srgbClr val="4D4D4D"/>
              </a:buClr>
              <a:buSzPct val="25000"/>
            </a:pPr>
            <a:r>
              <a:rPr lang="en-US">
                <a:solidFill>
                  <a:srgbClr val="4D4D4D"/>
                </a:solidFill>
                <a:latin typeface="Open Sans"/>
                <a:ea typeface="Open Sans"/>
                <a:cs typeface="Open Sans"/>
                <a:sym typeface="Open Sans"/>
              </a:rPr>
              <a:t>DNAT</a:t>
            </a:r>
          </a:p>
        </p:txBody>
      </p:sp>
      <p:cxnSp>
        <p:nvCxnSpPr>
          <p:cNvPr id="1091" name="Shape 1091"/>
          <p:cNvCxnSpPr>
            <a:stCxn id="1090" idx="3"/>
          </p:cNvCxnSpPr>
          <p:nvPr/>
        </p:nvCxnSpPr>
        <p:spPr>
          <a:xfrm>
            <a:off x="3695938" y="3066223"/>
            <a:ext cx="2283000" cy="0"/>
          </a:xfrm>
          <a:prstGeom prst="straightConnector1">
            <a:avLst/>
          </a:prstGeom>
          <a:noFill/>
          <a:ln w="28575" cap="flat" cmpd="sng">
            <a:solidFill>
              <a:srgbClr val="A0C3FF"/>
            </a:solidFill>
            <a:prstDash val="solid"/>
            <a:round/>
            <a:headEnd type="none" w="med" len="med"/>
            <a:tailEnd type="oval" w="lg" len="lg"/>
          </a:ln>
        </p:spPr>
      </p:cxnSp>
      <p:sp>
        <p:nvSpPr>
          <p:cNvPr id="1092" name="Shape 1092"/>
          <p:cNvSpPr/>
          <p:nvPr/>
        </p:nvSpPr>
        <p:spPr>
          <a:xfrm>
            <a:off x="2009765" y="1546124"/>
            <a:ext cx="1686900" cy="497700"/>
          </a:xfrm>
          <a:prstGeom prst="rect">
            <a:avLst/>
          </a:prstGeom>
          <a:solidFill>
            <a:srgbClr val="A0C3FF"/>
          </a:solidFill>
          <a:ln>
            <a:noFill/>
          </a:ln>
        </p:spPr>
        <p:txBody>
          <a:bodyPr lIns="91425" tIns="91425" rIns="91425" bIns="91425" anchor="ctr" anchorCtr="0">
            <a:noAutofit/>
          </a:bodyPr>
          <a:lstStyle/>
          <a:p>
            <a:pPr algn="ctr">
              <a:buClr>
                <a:srgbClr val="4D4D4D"/>
              </a:buClr>
              <a:buSzPct val="25000"/>
            </a:pPr>
            <a:r>
              <a:rPr lang="en-US">
                <a:solidFill>
                  <a:srgbClr val="4D4D4D"/>
                </a:solidFill>
                <a:latin typeface="Open Sans"/>
                <a:ea typeface="Open Sans"/>
                <a:cs typeface="Open Sans"/>
                <a:sym typeface="Open Sans"/>
              </a:rPr>
              <a:t>TCP / UDP</a:t>
            </a:r>
          </a:p>
        </p:txBody>
      </p:sp>
      <p:cxnSp>
        <p:nvCxnSpPr>
          <p:cNvPr id="1093" name="Shape 1093"/>
          <p:cNvCxnSpPr>
            <a:stCxn id="1092" idx="3"/>
          </p:cNvCxnSpPr>
          <p:nvPr/>
        </p:nvCxnSpPr>
        <p:spPr>
          <a:xfrm>
            <a:off x="3696666" y="1794974"/>
            <a:ext cx="2272200" cy="0"/>
          </a:xfrm>
          <a:prstGeom prst="straightConnector1">
            <a:avLst/>
          </a:prstGeom>
          <a:noFill/>
          <a:ln w="28575" cap="flat" cmpd="sng">
            <a:solidFill>
              <a:srgbClr val="A0C3FF"/>
            </a:solidFill>
            <a:prstDash val="solid"/>
            <a:round/>
            <a:headEnd type="none" w="med" len="med"/>
            <a:tailEnd type="oval" w="lg" len="lg"/>
          </a:ln>
        </p:spPr>
      </p:cxnSp>
      <p:sp>
        <p:nvSpPr>
          <p:cNvPr id="1094" name="Shape 1094"/>
          <p:cNvSpPr/>
          <p:nvPr/>
        </p:nvSpPr>
        <p:spPr>
          <a:xfrm>
            <a:off x="8130490" y="3459687"/>
            <a:ext cx="2021700" cy="764100"/>
          </a:xfrm>
          <a:prstGeom prst="rect">
            <a:avLst/>
          </a:prstGeom>
          <a:solidFill>
            <a:srgbClr val="0F9D58"/>
          </a:solidFill>
          <a:ln w="19050" cap="flat" cmpd="sng">
            <a:solidFill>
              <a:srgbClr val="4285F4"/>
            </a:solidFill>
            <a:prstDash val="solid"/>
            <a:round/>
            <a:headEnd type="none" w="med" len="med"/>
            <a:tailEnd type="none" w="med" len="med"/>
          </a:ln>
        </p:spPr>
        <p:txBody>
          <a:bodyPr lIns="91425" tIns="91425" rIns="91425" bIns="91425" anchor="ctr" anchorCtr="0">
            <a:noAutofit/>
          </a:bodyPr>
          <a:lstStyle/>
          <a:p>
            <a:pPr algn="ctr">
              <a:buClr>
                <a:srgbClr val="FFFFFF"/>
              </a:buClr>
              <a:buSzPct val="25000"/>
            </a:pPr>
            <a:r>
              <a:rPr lang="en-US" b="1">
                <a:solidFill>
                  <a:srgbClr val="FFFFFF"/>
                </a:solidFill>
                <a:latin typeface="Open Sans"/>
                <a:ea typeface="Open Sans"/>
                <a:cs typeface="Open Sans"/>
                <a:sym typeface="Open Sans"/>
              </a:rPr>
              <a:t>apiserver</a:t>
            </a:r>
          </a:p>
        </p:txBody>
      </p:sp>
      <p:cxnSp>
        <p:nvCxnSpPr>
          <p:cNvPr id="1095" name="Shape 1095"/>
          <p:cNvCxnSpPr>
            <a:stCxn id="1084" idx="3"/>
            <a:endCxn id="1094" idx="1"/>
          </p:cNvCxnSpPr>
          <p:nvPr/>
        </p:nvCxnSpPr>
        <p:spPr>
          <a:xfrm>
            <a:off x="6920073" y="3841737"/>
            <a:ext cx="1210500" cy="0"/>
          </a:xfrm>
          <a:prstGeom prst="straightConnector1">
            <a:avLst/>
          </a:prstGeom>
          <a:noFill/>
          <a:ln w="38100" cap="flat" cmpd="sng">
            <a:solidFill>
              <a:srgbClr val="4285F4"/>
            </a:solidFill>
            <a:prstDash val="solid"/>
            <a:round/>
            <a:headEnd type="none" w="med" len="med"/>
            <a:tailEnd type="triangle" w="lg" len="lg"/>
          </a:ln>
        </p:spPr>
      </p:cxnSp>
      <p:sp>
        <p:nvSpPr>
          <p:cNvPr id="1096" name="Shape 1096"/>
          <p:cNvSpPr/>
          <p:nvPr/>
        </p:nvSpPr>
        <p:spPr>
          <a:xfrm>
            <a:off x="8804384" y="4645057"/>
            <a:ext cx="1686900" cy="497700"/>
          </a:xfrm>
          <a:prstGeom prst="rect">
            <a:avLst/>
          </a:prstGeom>
          <a:solidFill>
            <a:srgbClr val="A0C3FF"/>
          </a:solidFill>
          <a:ln>
            <a:noFill/>
          </a:ln>
        </p:spPr>
        <p:txBody>
          <a:bodyPr lIns="91425" tIns="91425" rIns="91425" bIns="91425" anchor="ctr" anchorCtr="0">
            <a:noAutofit/>
          </a:bodyPr>
          <a:lstStyle/>
          <a:p>
            <a:pPr algn="ctr">
              <a:buClr>
                <a:srgbClr val="4D4D4D"/>
              </a:buClr>
              <a:buSzPct val="25000"/>
            </a:pPr>
            <a:r>
              <a:rPr lang="en-US">
                <a:solidFill>
                  <a:srgbClr val="4D4D4D"/>
                </a:solidFill>
                <a:latin typeface="Open Sans"/>
                <a:ea typeface="Open Sans"/>
                <a:cs typeface="Open Sans"/>
                <a:sym typeface="Open Sans"/>
              </a:rPr>
              <a:t>watch</a:t>
            </a:r>
          </a:p>
        </p:txBody>
      </p:sp>
      <p:cxnSp>
        <p:nvCxnSpPr>
          <p:cNvPr id="1097" name="Shape 1097"/>
          <p:cNvCxnSpPr>
            <a:stCxn id="1096" idx="1"/>
          </p:cNvCxnSpPr>
          <p:nvPr/>
        </p:nvCxnSpPr>
        <p:spPr>
          <a:xfrm rot="10800000">
            <a:off x="7485884" y="3798307"/>
            <a:ext cx="1318500" cy="1095600"/>
          </a:xfrm>
          <a:prstGeom prst="straightConnector1">
            <a:avLst/>
          </a:prstGeom>
          <a:noFill/>
          <a:ln w="28575" cap="flat" cmpd="sng">
            <a:solidFill>
              <a:srgbClr val="A0C3FF"/>
            </a:solidFill>
            <a:prstDash val="solid"/>
            <a:round/>
            <a:headEnd type="none" w="med" len="med"/>
            <a:tailEnd type="oval" w="lg" len="lg"/>
          </a:ln>
        </p:spPr>
      </p:cxnSp>
      <p:grpSp>
        <p:nvGrpSpPr>
          <p:cNvPr id="1098" name="Shape 1098"/>
          <p:cNvGrpSpPr/>
          <p:nvPr/>
        </p:nvGrpSpPr>
        <p:grpSpPr>
          <a:xfrm>
            <a:off x="3174991" y="5024197"/>
            <a:ext cx="5468624" cy="1207312"/>
            <a:chOff x="3504266" y="5024322"/>
            <a:chExt cx="5468624" cy="1207312"/>
          </a:xfrm>
        </p:grpSpPr>
        <p:grpSp>
          <p:nvGrpSpPr>
            <p:cNvPr id="1099" name="Shape 1099"/>
            <p:cNvGrpSpPr/>
            <p:nvPr/>
          </p:nvGrpSpPr>
          <p:grpSpPr>
            <a:xfrm>
              <a:off x="5398716" y="5024322"/>
              <a:ext cx="1679725" cy="1207312"/>
              <a:chOff x="3622350" y="4795450"/>
              <a:chExt cx="1316400" cy="1072497"/>
            </a:xfrm>
          </p:grpSpPr>
          <p:sp>
            <p:nvSpPr>
              <p:cNvPr id="1100" name="Shape 1100"/>
              <p:cNvSpPr/>
              <p:nvPr/>
            </p:nvSpPr>
            <p:spPr>
              <a:xfrm>
                <a:off x="3622350" y="4795450"/>
                <a:ext cx="1316400" cy="1072497"/>
              </a:xfrm>
              <a:prstGeom prst="rect">
                <a:avLst/>
              </a:prstGeom>
              <a:solidFill>
                <a:srgbClr val="ED9D97"/>
              </a:solidFill>
              <a:ln w="19050" cap="flat" cmpd="sng">
                <a:solidFill>
                  <a:srgbClr val="D84437"/>
                </a:solidFill>
                <a:prstDash val="solid"/>
                <a:round/>
                <a:headEnd type="none" w="med" len="med"/>
                <a:tailEnd type="none" w="med" len="med"/>
              </a:ln>
            </p:spPr>
            <p:txBody>
              <a:bodyPr lIns="91425" tIns="91425" rIns="91425" bIns="91425" anchor="t" anchorCtr="0">
                <a:noAutofit/>
              </a:bodyPr>
              <a:lstStyle/>
              <a:p>
                <a:pPr>
                  <a:buClr>
                    <a:srgbClr val="FFFFFF"/>
                  </a:buClr>
                  <a:buSzPct val="25000"/>
                </a:pPr>
                <a:r>
                  <a:rPr lang="en-US" sz="1400" b="1">
                    <a:solidFill>
                      <a:srgbClr val="FFFFFF"/>
                    </a:solidFill>
                    <a:latin typeface="Open Sans"/>
                    <a:ea typeface="Open Sans"/>
                    <a:cs typeface="Open Sans"/>
                    <a:sym typeface="Open Sans"/>
                  </a:rPr>
                  <a:t>10.240.2.2 : 8080</a:t>
                </a:r>
              </a:p>
            </p:txBody>
          </p:sp>
          <p:sp>
            <p:nvSpPr>
              <p:cNvPr id="1101" name="Shape 1101"/>
              <p:cNvSpPr/>
              <p:nvPr/>
            </p:nvSpPr>
            <p:spPr>
              <a:xfrm>
                <a:off x="3732375" y="5183600"/>
                <a:ext cx="499200" cy="5313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102" name="Shape 1102"/>
              <p:cNvSpPr/>
              <p:nvPr/>
            </p:nvSpPr>
            <p:spPr>
              <a:xfrm>
                <a:off x="4313100" y="5183600"/>
                <a:ext cx="499200" cy="5313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1103" name="Shape 1103"/>
            <p:cNvGrpSpPr/>
            <p:nvPr/>
          </p:nvGrpSpPr>
          <p:grpSpPr>
            <a:xfrm>
              <a:off x="3504266" y="5024322"/>
              <a:ext cx="5468624" cy="1207312"/>
              <a:chOff x="3504266" y="5024322"/>
              <a:chExt cx="5468624" cy="1207312"/>
            </a:xfrm>
          </p:grpSpPr>
          <p:grpSp>
            <p:nvGrpSpPr>
              <p:cNvPr id="1104" name="Shape 1104"/>
              <p:cNvGrpSpPr/>
              <p:nvPr/>
            </p:nvGrpSpPr>
            <p:grpSpPr>
              <a:xfrm>
                <a:off x="3504266" y="5024322"/>
                <a:ext cx="1679725" cy="1207312"/>
                <a:chOff x="3622350" y="4795450"/>
                <a:chExt cx="1316400" cy="1072497"/>
              </a:xfrm>
            </p:grpSpPr>
            <p:sp>
              <p:nvSpPr>
                <p:cNvPr id="1105" name="Shape 1105"/>
                <p:cNvSpPr/>
                <p:nvPr/>
              </p:nvSpPr>
              <p:spPr>
                <a:xfrm>
                  <a:off x="3622350" y="4795450"/>
                  <a:ext cx="1316400" cy="1072497"/>
                </a:xfrm>
                <a:prstGeom prst="rect">
                  <a:avLst/>
                </a:prstGeom>
                <a:solidFill>
                  <a:srgbClr val="ED9D97"/>
                </a:solidFill>
                <a:ln w="19050" cap="flat" cmpd="sng">
                  <a:solidFill>
                    <a:srgbClr val="D84437"/>
                  </a:solidFill>
                  <a:prstDash val="solid"/>
                  <a:round/>
                  <a:headEnd type="none" w="med" len="med"/>
                  <a:tailEnd type="none" w="med" len="med"/>
                </a:ln>
              </p:spPr>
              <p:txBody>
                <a:bodyPr lIns="91425" tIns="91425" rIns="91425" bIns="91425" anchor="t" anchorCtr="0">
                  <a:noAutofit/>
                </a:bodyPr>
                <a:lstStyle/>
                <a:p>
                  <a:pPr>
                    <a:buClr>
                      <a:srgbClr val="FFFFFF"/>
                    </a:buClr>
                    <a:buSzPct val="25000"/>
                  </a:pPr>
                  <a:r>
                    <a:rPr lang="en-US" sz="1400" b="1">
                      <a:solidFill>
                        <a:srgbClr val="FFFFFF"/>
                      </a:solidFill>
                      <a:latin typeface="Open Sans"/>
                      <a:ea typeface="Open Sans"/>
                      <a:cs typeface="Open Sans"/>
                      <a:sym typeface="Open Sans"/>
                    </a:rPr>
                    <a:t>10.240.1.1 : 8080</a:t>
                  </a:r>
                </a:p>
              </p:txBody>
            </p:sp>
            <p:sp>
              <p:nvSpPr>
                <p:cNvPr id="1106" name="Shape 1106"/>
                <p:cNvSpPr/>
                <p:nvPr/>
              </p:nvSpPr>
              <p:spPr>
                <a:xfrm>
                  <a:off x="3732375" y="5183600"/>
                  <a:ext cx="499292" cy="531305"/>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107" name="Shape 1107"/>
                <p:cNvSpPr/>
                <p:nvPr/>
              </p:nvSpPr>
              <p:spPr>
                <a:xfrm>
                  <a:off x="4313100" y="5183600"/>
                  <a:ext cx="499200" cy="5313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nvGrpSpPr>
              <p:cNvPr id="1108" name="Shape 1108"/>
              <p:cNvGrpSpPr/>
              <p:nvPr/>
            </p:nvGrpSpPr>
            <p:grpSpPr>
              <a:xfrm>
                <a:off x="7293165" y="5024322"/>
                <a:ext cx="1679725" cy="1207312"/>
                <a:chOff x="3622350" y="4795450"/>
                <a:chExt cx="1316400" cy="1072497"/>
              </a:xfrm>
            </p:grpSpPr>
            <p:sp>
              <p:nvSpPr>
                <p:cNvPr id="1109" name="Shape 1109"/>
                <p:cNvSpPr/>
                <p:nvPr/>
              </p:nvSpPr>
              <p:spPr>
                <a:xfrm>
                  <a:off x="3622350" y="4795450"/>
                  <a:ext cx="1316400" cy="1072497"/>
                </a:xfrm>
                <a:prstGeom prst="rect">
                  <a:avLst/>
                </a:prstGeom>
                <a:solidFill>
                  <a:srgbClr val="ED9D97"/>
                </a:solidFill>
                <a:ln w="19050" cap="flat" cmpd="sng">
                  <a:solidFill>
                    <a:srgbClr val="D84437"/>
                  </a:solidFill>
                  <a:prstDash val="solid"/>
                  <a:round/>
                  <a:headEnd type="none" w="med" len="med"/>
                  <a:tailEnd type="none" w="med" len="med"/>
                </a:ln>
              </p:spPr>
              <p:txBody>
                <a:bodyPr lIns="91425" tIns="91425" rIns="91425" bIns="91425" anchor="t" anchorCtr="0">
                  <a:noAutofit/>
                </a:bodyPr>
                <a:lstStyle/>
                <a:p>
                  <a:pPr>
                    <a:buClr>
                      <a:srgbClr val="FFFFFF"/>
                    </a:buClr>
                    <a:buSzPct val="25000"/>
                  </a:pPr>
                  <a:r>
                    <a:rPr lang="en-US" sz="1400" b="1">
                      <a:solidFill>
                        <a:srgbClr val="FFFFFF"/>
                      </a:solidFill>
                      <a:latin typeface="Open Sans"/>
                      <a:ea typeface="Open Sans"/>
                      <a:cs typeface="Open Sans"/>
                      <a:sym typeface="Open Sans"/>
                    </a:rPr>
                    <a:t>10.240.3.3 : 8080</a:t>
                  </a:r>
                </a:p>
              </p:txBody>
            </p:sp>
            <p:sp>
              <p:nvSpPr>
                <p:cNvPr id="1110" name="Shape 1110"/>
                <p:cNvSpPr/>
                <p:nvPr/>
              </p:nvSpPr>
              <p:spPr>
                <a:xfrm>
                  <a:off x="3732375" y="5183600"/>
                  <a:ext cx="499200" cy="5313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1111" name="Shape 1111"/>
                <p:cNvSpPr/>
                <p:nvPr/>
              </p:nvSpPr>
              <p:spPr>
                <a:xfrm>
                  <a:off x="4313100" y="5183600"/>
                  <a:ext cx="499200" cy="531300"/>
                </a:xfrm>
                <a:prstGeom prst="roundRect">
                  <a:avLst>
                    <a:gd name="adj" fmla="val 16667"/>
                  </a:avLst>
                </a:prstGeom>
                <a:solidFill>
                  <a:srgbClr val="D84437"/>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grpSp>
        </p:grpSp>
      </p:grpSp>
      <p:cxnSp>
        <p:nvCxnSpPr>
          <p:cNvPr id="1112" name="Shape 1112"/>
          <p:cNvCxnSpPr/>
          <p:nvPr/>
        </p:nvCxnSpPr>
        <p:spPr>
          <a:xfrm>
            <a:off x="3696664" y="4538275"/>
            <a:ext cx="2939399" cy="0"/>
          </a:xfrm>
          <a:prstGeom prst="straightConnector1">
            <a:avLst/>
          </a:prstGeom>
          <a:noFill/>
          <a:ln w="28575" cap="flat" cmpd="sng">
            <a:solidFill>
              <a:srgbClr val="A0C3FF"/>
            </a:solidFill>
            <a:prstDash val="solid"/>
            <a:round/>
            <a:headEnd type="none" w="med" len="med"/>
            <a:tailEnd type="oval" w="lg" len="lg"/>
          </a:ln>
        </p:spPr>
      </p:cxnSp>
      <p:sp>
        <p:nvSpPr>
          <p:cNvPr id="1113" name="Shape 1113"/>
          <p:cNvSpPr/>
          <p:nvPr/>
        </p:nvSpPr>
        <p:spPr>
          <a:xfrm>
            <a:off x="2009763" y="4289425"/>
            <a:ext cx="1686900" cy="497700"/>
          </a:xfrm>
          <a:prstGeom prst="rect">
            <a:avLst/>
          </a:prstGeom>
          <a:solidFill>
            <a:srgbClr val="A0C3FF"/>
          </a:solidFill>
          <a:ln>
            <a:noFill/>
          </a:ln>
        </p:spPr>
        <p:txBody>
          <a:bodyPr lIns="91425" tIns="91425" rIns="91425" bIns="91425" anchor="ctr" anchorCtr="0">
            <a:noAutofit/>
          </a:bodyPr>
          <a:lstStyle/>
          <a:p>
            <a:pPr algn="ctr">
              <a:buClr>
                <a:srgbClr val="4D4D4D"/>
              </a:buClr>
              <a:buSzPct val="25000"/>
            </a:pPr>
            <a:r>
              <a:rPr lang="en-US">
                <a:solidFill>
                  <a:srgbClr val="4D4D4D"/>
                </a:solidFill>
                <a:latin typeface="Open Sans"/>
                <a:ea typeface="Open Sans"/>
                <a:cs typeface="Open Sans"/>
                <a:sym typeface="Open Sans"/>
              </a:rPr>
              <a:t>TCP / UDP</a:t>
            </a:r>
          </a:p>
        </p:txBody>
      </p:sp>
      <p:cxnSp>
        <p:nvCxnSpPr>
          <p:cNvPr id="1114" name="Shape 1114"/>
          <p:cNvCxnSpPr>
            <a:stCxn id="1113" idx="3"/>
          </p:cNvCxnSpPr>
          <p:nvPr/>
        </p:nvCxnSpPr>
        <p:spPr>
          <a:xfrm>
            <a:off x="3696663" y="4538275"/>
            <a:ext cx="2275500" cy="0"/>
          </a:xfrm>
          <a:prstGeom prst="straightConnector1">
            <a:avLst/>
          </a:prstGeom>
          <a:noFill/>
          <a:ln w="28575" cap="flat" cmpd="sng">
            <a:solidFill>
              <a:srgbClr val="A0C3FF"/>
            </a:solidFill>
            <a:prstDash val="solid"/>
            <a:round/>
            <a:headEnd type="none" w="med" len="med"/>
            <a:tailEnd type="oval" w="lg" len="lg"/>
          </a:ln>
        </p:spPr>
      </p:cxnSp>
      <p:cxnSp>
        <p:nvCxnSpPr>
          <p:cNvPr id="1115" name="Shape 1115"/>
          <p:cNvCxnSpPr>
            <a:stCxn id="1113" idx="3"/>
          </p:cNvCxnSpPr>
          <p:nvPr/>
        </p:nvCxnSpPr>
        <p:spPr>
          <a:xfrm>
            <a:off x="3696663" y="4538275"/>
            <a:ext cx="1611600" cy="0"/>
          </a:xfrm>
          <a:prstGeom prst="straightConnector1">
            <a:avLst/>
          </a:prstGeom>
          <a:noFill/>
          <a:ln w="28575" cap="flat" cmpd="sng">
            <a:solidFill>
              <a:srgbClr val="A0C3FF"/>
            </a:solidFill>
            <a:prstDash val="solid"/>
            <a:round/>
            <a:headEnd type="none" w="med" len="med"/>
            <a:tailEnd type="oval" w="lg" len="lg"/>
          </a:ln>
        </p:spPr>
      </p:cxnSp>
      <p:sp>
        <p:nvSpPr>
          <p:cNvPr id="37" name="Title 3"/>
          <p:cNvSpPr txBox="1">
            <a:spLocks/>
          </p:cNvSpPr>
          <p:nvPr/>
        </p:nvSpPr>
        <p:spPr>
          <a:xfrm>
            <a:off x="1154954" y="973668"/>
            <a:ext cx="8761413" cy="706964"/>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Services</a:t>
            </a:r>
            <a:endParaRPr lang="en-US" dirty="0"/>
          </a:p>
        </p:txBody>
      </p:sp>
    </p:spTree>
    <p:extLst>
      <p:ext uri="{BB962C8B-B14F-4D97-AF65-F5344CB8AC3E}">
        <p14:creationId xmlns:p14="http://schemas.microsoft.com/office/powerpoint/2010/main" val="1719898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Getting Started</a:t>
            </a:r>
          </a:p>
        </p:txBody>
      </p:sp>
      <p:sp>
        <p:nvSpPr>
          <p:cNvPr id="4" name="Content Placeholder 3"/>
          <p:cNvSpPr>
            <a:spLocks noGrp="1"/>
          </p:cNvSpPr>
          <p:nvPr>
            <p:ph idx="1"/>
          </p:nvPr>
        </p:nvSpPr>
        <p:spPr/>
        <p:txBody>
          <a:bodyPr>
            <a:normAutofit fontScale="92500" lnSpcReduction="20000"/>
          </a:bodyPr>
          <a:lstStyle/>
          <a:p>
            <a:r>
              <a:rPr lang="en-US" dirty="0"/>
              <a:t>Kubernetes Bootcamp</a:t>
            </a:r>
          </a:p>
          <a:p>
            <a:pPr lvl="1"/>
            <a:r>
              <a:rPr lang="en-US" dirty="0"/>
              <a:t>https://kubernetesbootcamp.github.io/kubernetes-bootcamp/</a:t>
            </a:r>
          </a:p>
          <a:p>
            <a:r>
              <a:rPr lang="en-US" dirty="0"/>
              <a:t>Kubernetes 101 (User Guide)</a:t>
            </a:r>
          </a:p>
          <a:p>
            <a:pPr lvl="1"/>
            <a:r>
              <a:rPr lang="en-US" dirty="0"/>
              <a:t>http://kubernetes.io/docs/user-guide/walkthrough/</a:t>
            </a:r>
          </a:p>
          <a:p>
            <a:r>
              <a:rPr lang="en-US" dirty="0"/>
              <a:t>Kubernetes Labs</a:t>
            </a:r>
          </a:p>
          <a:p>
            <a:pPr lvl="1"/>
            <a:r>
              <a:rPr lang="en-US" dirty="0"/>
              <a:t>https://www.katacoda.com/courses/kubernetes</a:t>
            </a:r>
          </a:p>
          <a:p>
            <a:r>
              <a:rPr lang="en-US" dirty="0"/>
              <a:t>Kubernetes up and Running (Jan. 25</a:t>
            </a:r>
            <a:r>
              <a:rPr lang="en-US" baseline="30000" dirty="0"/>
              <a:t>th</a:t>
            </a:r>
            <a:r>
              <a:rPr lang="en-US" dirty="0"/>
              <a:t> 2017, available for early access)</a:t>
            </a:r>
          </a:p>
          <a:p>
            <a:pPr lvl="1"/>
            <a:r>
              <a:rPr lang="en-US" dirty="0"/>
              <a:t>http://shop.oreilly.com/product/0636920043874.do</a:t>
            </a:r>
          </a:p>
          <a:p>
            <a:r>
              <a:rPr lang="en-US" dirty="0"/>
              <a:t>Kubernetes The Hard Way</a:t>
            </a:r>
          </a:p>
          <a:p>
            <a:pPr lvl="1"/>
            <a:r>
              <a:rPr lang="en-US" dirty="0"/>
              <a:t>https://github.com/kelseyhightower/kubernetes-the-hard-way</a:t>
            </a:r>
          </a:p>
        </p:txBody>
      </p:sp>
    </p:spTree>
    <p:extLst>
      <p:ext uri="{BB962C8B-B14F-4D97-AF65-F5344CB8AC3E}">
        <p14:creationId xmlns:p14="http://schemas.microsoft.com/office/powerpoint/2010/main" val="350026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Commercial Products Supporting Kubernetes</a:t>
            </a:r>
          </a:p>
        </p:txBody>
      </p:sp>
      <p:sp>
        <p:nvSpPr>
          <p:cNvPr id="4" name="Content Placeholder 3"/>
          <p:cNvSpPr>
            <a:spLocks noGrp="1"/>
          </p:cNvSpPr>
          <p:nvPr>
            <p:ph idx="1"/>
          </p:nvPr>
        </p:nvSpPr>
        <p:spPr/>
        <p:txBody>
          <a:bodyPr>
            <a:normAutofit/>
          </a:bodyPr>
          <a:lstStyle/>
          <a:p>
            <a:r>
              <a:rPr lang="en-US" b="1" dirty="0"/>
              <a:t>Platforms</a:t>
            </a:r>
            <a:r>
              <a:rPr lang="en-US" dirty="0"/>
              <a:t>: Red Hat </a:t>
            </a:r>
            <a:r>
              <a:rPr lang="en-US" dirty="0" err="1"/>
              <a:t>OpenShift</a:t>
            </a:r>
            <a:r>
              <a:rPr lang="en-US" dirty="0"/>
              <a:t> / </a:t>
            </a:r>
            <a:r>
              <a:rPr lang="en-US" dirty="0" err="1"/>
              <a:t>Apcera</a:t>
            </a:r>
            <a:r>
              <a:rPr lang="en-US" dirty="0"/>
              <a:t> HCOS / Engine Yard DEIS / </a:t>
            </a:r>
            <a:r>
              <a:rPr lang="en-US" dirty="0" err="1"/>
              <a:t>Eldarion</a:t>
            </a:r>
            <a:r>
              <a:rPr lang="en-US" dirty="0"/>
              <a:t> Gondor / WSO2 </a:t>
            </a:r>
            <a:r>
              <a:rPr lang="en-US" dirty="0" err="1"/>
              <a:t>Stratos</a:t>
            </a:r>
            <a:r>
              <a:rPr lang="en-US" dirty="0"/>
              <a:t> / Apprenda</a:t>
            </a:r>
          </a:p>
          <a:p>
            <a:r>
              <a:rPr lang="en-US" b="1" dirty="0"/>
              <a:t>CI/CD</a:t>
            </a:r>
            <a:r>
              <a:rPr lang="en-US" dirty="0"/>
              <a:t>: Travis / Jenkins / TeamCity / </a:t>
            </a:r>
            <a:r>
              <a:rPr lang="en-US" dirty="0" err="1"/>
              <a:t>Werker</a:t>
            </a:r>
            <a:r>
              <a:rPr lang="en-US" dirty="0"/>
              <a:t> / </a:t>
            </a:r>
            <a:r>
              <a:rPr lang="en-US" dirty="0" err="1"/>
              <a:t>CircleCI</a:t>
            </a:r>
            <a:r>
              <a:rPr lang="en-US" dirty="0"/>
              <a:t> / Shippable …</a:t>
            </a:r>
          </a:p>
          <a:p>
            <a:r>
              <a:rPr lang="en-US" b="1" dirty="0"/>
              <a:t>Container Registry</a:t>
            </a:r>
            <a:r>
              <a:rPr lang="en-US" dirty="0"/>
              <a:t>: AWS EC2 Container Registry / GCR / CoreOS Quay / Docker Hub …</a:t>
            </a:r>
          </a:p>
          <a:p>
            <a:r>
              <a:rPr lang="en-US" b="1" dirty="0"/>
              <a:t>Tracing Frameworks</a:t>
            </a:r>
            <a:r>
              <a:rPr lang="en-US" dirty="0"/>
              <a:t>: GRPC / </a:t>
            </a:r>
            <a:r>
              <a:rPr lang="en-US" dirty="0" err="1"/>
              <a:t>appdash</a:t>
            </a:r>
            <a:r>
              <a:rPr lang="en-US" dirty="0"/>
              <a:t> / </a:t>
            </a:r>
            <a:r>
              <a:rPr lang="en-US" dirty="0" err="1"/>
              <a:t>Linkerd</a:t>
            </a:r>
            <a:r>
              <a:rPr lang="en-US" dirty="0"/>
              <a:t> / </a:t>
            </a:r>
            <a:r>
              <a:rPr lang="en-US" dirty="0" err="1"/>
              <a:t>Hystrix</a:t>
            </a:r>
            <a:r>
              <a:rPr lang="en-US" dirty="0"/>
              <a:t> …</a:t>
            </a:r>
          </a:p>
          <a:p>
            <a:r>
              <a:rPr lang="en-US" b="1" dirty="0"/>
              <a:t>Monitoring</a:t>
            </a:r>
            <a:r>
              <a:rPr lang="en-US" dirty="0"/>
              <a:t>: </a:t>
            </a:r>
            <a:r>
              <a:rPr lang="en-US" dirty="0" err="1"/>
              <a:t>Sysdig</a:t>
            </a:r>
            <a:r>
              <a:rPr lang="en-US" dirty="0"/>
              <a:t> / </a:t>
            </a:r>
            <a:r>
              <a:rPr lang="en-US" dirty="0" err="1"/>
              <a:t>Datadog</a:t>
            </a:r>
            <a:r>
              <a:rPr lang="en-US" dirty="0"/>
              <a:t> / New Relic …</a:t>
            </a:r>
          </a:p>
          <a:p>
            <a:r>
              <a:rPr lang="en-US" b="1" dirty="0"/>
              <a:t>Logging</a:t>
            </a:r>
            <a:r>
              <a:rPr lang="en-US" dirty="0"/>
              <a:t>: </a:t>
            </a:r>
            <a:r>
              <a:rPr lang="en-US" dirty="0" err="1"/>
              <a:t>ElasticSearch</a:t>
            </a:r>
            <a:r>
              <a:rPr lang="en-US" dirty="0"/>
              <a:t> / </a:t>
            </a:r>
            <a:r>
              <a:rPr lang="en-US" dirty="0" err="1"/>
              <a:t>Fluentd</a:t>
            </a:r>
            <a:r>
              <a:rPr lang="en-US" dirty="0"/>
              <a:t> / Flume / </a:t>
            </a:r>
            <a:r>
              <a:rPr lang="en-US" dirty="0" err="1"/>
              <a:t>logstash</a:t>
            </a:r>
            <a:r>
              <a:rPr lang="en-US" dirty="0"/>
              <a:t> …</a:t>
            </a:r>
          </a:p>
        </p:txBody>
      </p:sp>
    </p:spTree>
    <p:extLst>
      <p:ext uri="{BB962C8B-B14F-4D97-AF65-F5344CB8AC3E}">
        <p14:creationId xmlns:p14="http://schemas.microsoft.com/office/powerpoint/2010/main" val="410146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Kubernetes Distributions</a:t>
            </a:r>
          </a:p>
        </p:txBody>
      </p:sp>
      <p:sp>
        <p:nvSpPr>
          <p:cNvPr id="4" name="Content Placeholder 3"/>
          <p:cNvSpPr>
            <a:spLocks noGrp="1"/>
          </p:cNvSpPr>
          <p:nvPr>
            <p:ph idx="1"/>
          </p:nvPr>
        </p:nvSpPr>
        <p:spPr/>
        <p:txBody>
          <a:bodyPr>
            <a:normAutofit/>
          </a:bodyPr>
          <a:lstStyle/>
          <a:p>
            <a:r>
              <a:rPr lang="en-US" dirty="0"/>
              <a:t>Canonical Distribution</a:t>
            </a:r>
          </a:p>
          <a:p>
            <a:pPr lvl="1"/>
            <a:r>
              <a:rPr lang="en-US" dirty="0"/>
              <a:t>https://jujucharms.com/canonical-kubernetes/</a:t>
            </a:r>
          </a:p>
          <a:p>
            <a:r>
              <a:rPr lang="en-US" dirty="0" err="1"/>
              <a:t>Techtonic</a:t>
            </a:r>
            <a:endParaRPr lang="en-US" dirty="0"/>
          </a:p>
          <a:p>
            <a:pPr lvl="1"/>
            <a:r>
              <a:rPr lang="en-US" dirty="0"/>
              <a:t>https://tectonic.com</a:t>
            </a:r>
          </a:p>
        </p:txBody>
      </p:sp>
    </p:spTree>
    <p:extLst>
      <p:ext uri="{BB962C8B-B14F-4D97-AF65-F5344CB8AC3E}">
        <p14:creationId xmlns:p14="http://schemas.microsoft.com/office/powerpoint/2010/main" val="260685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Kubernetes Commercial Support</a:t>
            </a:r>
          </a:p>
        </p:txBody>
      </p:sp>
      <p:sp>
        <p:nvSpPr>
          <p:cNvPr id="4" name="Content Placeholder 3"/>
          <p:cNvSpPr>
            <a:spLocks noGrp="1"/>
          </p:cNvSpPr>
          <p:nvPr>
            <p:ph idx="1"/>
          </p:nvPr>
        </p:nvSpPr>
        <p:spPr/>
        <p:txBody>
          <a:bodyPr>
            <a:normAutofit/>
          </a:bodyPr>
          <a:lstStyle/>
          <a:p>
            <a:r>
              <a:rPr lang="en-US" dirty="0" err="1"/>
              <a:t>Techtonic</a:t>
            </a:r>
            <a:endParaRPr lang="en-US" dirty="0"/>
          </a:p>
          <a:p>
            <a:pPr lvl="1"/>
            <a:r>
              <a:rPr lang="en-US" dirty="0"/>
              <a:t>https://tectonic.com</a:t>
            </a:r>
          </a:p>
          <a:p>
            <a:r>
              <a:rPr lang="en-US" dirty="0"/>
              <a:t>Apprenda</a:t>
            </a:r>
          </a:p>
          <a:p>
            <a:pPr lvl="1"/>
            <a:r>
              <a:rPr lang="en-US" dirty="0"/>
              <a:t>https://apprenda.com/kubernetes-support/</a:t>
            </a:r>
          </a:p>
        </p:txBody>
      </p:sp>
    </p:spTree>
    <p:extLst>
      <p:ext uri="{BB962C8B-B14F-4D97-AF65-F5344CB8AC3E}">
        <p14:creationId xmlns:p14="http://schemas.microsoft.com/office/powerpoint/2010/main" val="184827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 Support</a:t>
            </a:r>
          </a:p>
        </p:txBody>
      </p:sp>
      <p:sp>
        <p:nvSpPr>
          <p:cNvPr id="3" name="Content Placeholder 2"/>
          <p:cNvSpPr>
            <a:spLocks noGrp="1"/>
          </p:cNvSpPr>
          <p:nvPr>
            <p:ph idx="1"/>
          </p:nvPr>
        </p:nvSpPr>
        <p:spPr/>
        <p:txBody>
          <a:bodyPr/>
          <a:lstStyle/>
          <a:p>
            <a:r>
              <a:rPr lang="en-US" dirty="0"/>
              <a:t>Considered Alpha as of Kubernetes 1.5</a:t>
            </a:r>
          </a:p>
          <a:p>
            <a:r>
              <a:rPr lang="en-US" dirty="0"/>
              <a:t>Being developed by SIG-Windows, spearheaded by Apprenda with support by Microsoft, Google and </a:t>
            </a:r>
            <a:r>
              <a:rPr lang="en-US" dirty="0" err="1"/>
              <a:t>Redhat</a:t>
            </a:r>
            <a:endParaRPr lang="en-US" dirty="0"/>
          </a:p>
          <a:p>
            <a:endParaRPr lang="en-US" dirty="0"/>
          </a:p>
        </p:txBody>
      </p:sp>
    </p:spTree>
    <p:extLst>
      <p:ext uri="{BB962C8B-B14F-4D97-AF65-F5344CB8AC3E}">
        <p14:creationId xmlns:p14="http://schemas.microsoft.com/office/powerpoint/2010/main" val="34345320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371474" y="6430060"/>
            <a:ext cx="10383212" cy="276999"/>
          </a:xfrm>
          <a:prstGeom prst="rect">
            <a:avLst/>
          </a:prstGeom>
        </p:spPr>
        <p:txBody>
          <a:bodyPr wrap="square">
            <a:spAutoFit/>
          </a:bodyPr>
          <a:lstStyle/>
          <a:p>
            <a:r>
              <a:rPr lang="en-US" sz="1200" dirty="0"/>
              <a:t>Source: Demo of Kubernetes on Windows Server by Michael </a:t>
            </a:r>
            <a:r>
              <a:rPr lang="en-US" sz="1200" dirty="0" err="1"/>
              <a:t>Michael</a:t>
            </a:r>
            <a:r>
              <a:rPr lang="en-US" sz="1200" dirty="0"/>
              <a:t>, Apprenda https://www.youtube.com/watch?v=Tbrckccvxwg</a:t>
            </a:r>
          </a:p>
        </p:txBody>
      </p:sp>
    </p:spTree>
    <p:extLst>
      <p:ext uri="{BB962C8B-B14F-4D97-AF65-F5344CB8AC3E}">
        <p14:creationId xmlns:p14="http://schemas.microsoft.com/office/powerpoint/2010/main" val="3647775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 OS Virtualization</a:t>
            </a:r>
          </a:p>
        </p:txBody>
      </p:sp>
      <p:sp>
        <p:nvSpPr>
          <p:cNvPr id="3" name="Content Placeholder 2"/>
          <p:cNvSpPr>
            <a:spLocks noGrp="1"/>
          </p:cNvSpPr>
          <p:nvPr>
            <p:ph idx="1"/>
          </p:nvPr>
        </p:nvSpPr>
        <p:spPr/>
        <p:txBody>
          <a:bodyPr>
            <a:normAutofit/>
          </a:bodyPr>
          <a:lstStyle/>
          <a:p>
            <a:r>
              <a:rPr lang="en-US" sz="2400" dirty="0"/>
              <a:t>Local Disk looks like a pristine copy of the OS</a:t>
            </a:r>
          </a:p>
          <a:p>
            <a:r>
              <a:rPr lang="en-US" sz="2400" dirty="0"/>
              <a:t>Memory appears consistent with a freshly booted OS</a:t>
            </a:r>
          </a:p>
        </p:txBody>
      </p:sp>
    </p:spTree>
    <p:extLst>
      <p:ext uri="{BB962C8B-B14F-4D97-AF65-F5344CB8AC3E}">
        <p14:creationId xmlns:p14="http://schemas.microsoft.com/office/powerpoint/2010/main" val="263329511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lstStyle/>
          <a:p>
            <a:r>
              <a:rPr lang="en-US" dirty="0"/>
              <a:t>Intra-Pod Networking</a:t>
            </a:r>
          </a:p>
          <a:p>
            <a:r>
              <a:rPr lang="en-US" dirty="0" err="1"/>
              <a:t>Kube</a:t>
            </a:r>
            <a:r>
              <a:rPr lang="en-US" dirty="0"/>
              <a:t>-Proxy Networking</a:t>
            </a:r>
          </a:p>
          <a:p>
            <a:endParaRPr lang="en-US" dirty="0"/>
          </a:p>
        </p:txBody>
      </p:sp>
    </p:spTree>
    <p:extLst>
      <p:ext uri="{BB962C8B-B14F-4D97-AF65-F5344CB8AC3E}">
        <p14:creationId xmlns:p14="http://schemas.microsoft.com/office/powerpoint/2010/main" val="14610805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Intra-POD Networking</a:t>
            </a:r>
          </a:p>
        </p:txBody>
      </p:sp>
      <p:sp>
        <p:nvSpPr>
          <p:cNvPr id="3" name="Content Placeholder 2"/>
          <p:cNvSpPr>
            <a:spLocks noGrp="1"/>
          </p:cNvSpPr>
          <p:nvPr>
            <p:ph idx="1"/>
          </p:nvPr>
        </p:nvSpPr>
        <p:spPr/>
        <p:txBody>
          <a:bodyPr>
            <a:normAutofit lnSpcReduction="10000"/>
          </a:bodyPr>
          <a:lstStyle/>
          <a:p>
            <a:r>
              <a:rPr lang="en-US" dirty="0"/>
              <a:t>Containers cannot communicate over localhost</a:t>
            </a:r>
          </a:p>
          <a:p>
            <a:pPr lvl="1"/>
            <a:r>
              <a:rPr lang="en-US" dirty="0"/>
              <a:t>Each container gets its own network stack</a:t>
            </a:r>
          </a:p>
          <a:p>
            <a:r>
              <a:rPr lang="en-US" dirty="0"/>
              <a:t>Can’t achieve parity with Linux Pod abstraction</a:t>
            </a:r>
          </a:p>
          <a:p>
            <a:pPr lvl="1"/>
            <a:r>
              <a:rPr lang="en-US" dirty="0"/>
              <a:t>Linux containers can share networking stack by placing them in the same network namespace (L3 SDN supported)</a:t>
            </a:r>
          </a:p>
          <a:p>
            <a:r>
              <a:rPr lang="en-US" dirty="0"/>
              <a:t>Every container gets its own networking stack</a:t>
            </a:r>
          </a:p>
          <a:p>
            <a:pPr lvl="1"/>
            <a:r>
              <a:rPr lang="en-US" dirty="0"/>
              <a:t>No SDN plugins exist on Windows (Nothing like Calico)</a:t>
            </a:r>
          </a:p>
          <a:p>
            <a:pPr lvl="1"/>
            <a:r>
              <a:rPr lang="en-US" dirty="0"/>
              <a:t>Pods get an IP address that is routable across the cluster</a:t>
            </a:r>
          </a:p>
          <a:p>
            <a:pPr lvl="1"/>
            <a:r>
              <a:rPr lang="en-US" dirty="0"/>
              <a:t>Used Windows features like RRAS and routing table manipulation, port forwarding and packet forwarding</a:t>
            </a:r>
          </a:p>
        </p:txBody>
      </p:sp>
      <p:sp>
        <p:nvSpPr>
          <p:cNvPr id="5" name="Rectangle 4"/>
          <p:cNvSpPr/>
          <p:nvPr/>
        </p:nvSpPr>
        <p:spPr>
          <a:xfrm>
            <a:off x="371474" y="6430060"/>
            <a:ext cx="10383212" cy="276999"/>
          </a:xfrm>
          <a:prstGeom prst="rect">
            <a:avLst/>
          </a:prstGeom>
        </p:spPr>
        <p:txBody>
          <a:bodyPr wrap="square">
            <a:spAutoFit/>
          </a:bodyPr>
          <a:lstStyle/>
          <a:p>
            <a:r>
              <a:rPr lang="en-US" sz="1200" dirty="0"/>
              <a:t>Source: Demo of Kubernetes on Windows Server by Michael </a:t>
            </a:r>
            <a:r>
              <a:rPr lang="en-US" sz="1200" dirty="0" err="1"/>
              <a:t>Michael</a:t>
            </a:r>
            <a:r>
              <a:rPr lang="en-US" sz="1200" dirty="0"/>
              <a:t>, Apprenda https://www.youtube.com/watch?v=Tbrckccvxwg</a:t>
            </a:r>
          </a:p>
        </p:txBody>
      </p:sp>
    </p:spTree>
    <p:extLst>
      <p:ext uri="{BB962C8B-B14F-4D97-AF65-F5344CB8AC3E}">
        <p14:creationId xmlns:p14="http://schemas.microsoft.com/office/powerpoint/2010/main" val="40446780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Kube</a:t>
            </a:r>
            <a:r>
              <a:rPr lang="en-US" dirty="0"/>
              <a:t>-Proxy Networking Challenges</a:t>
            </a:r>
          </a:p>
        </p:txBody>
      </p:sp>
      <p:sp>
        <p:nvSpPr>
          <p:cNvPr id="3" name="Content Placeholder 2"/>
          <p:cNvSpPr>
            <a:spLocks noGrp="1"/>
          </p:cNvSpPr>
          <p:nvPr>
            <p:ph idx="1"/>
          </p:nvPr>
        </p:nvSpPr>
        <p:spPr/>
        <p:txBody>
          <a:bodyPr>
            <a:normAutofit fontScale="85000" lnSpcReduction="20000"/>
          </a:bodyPr>
          <a:lstStyle/>
          <a:p>
            <a:r>
              <a:rPr lang="en-US" dirty="0"/>
              <a:t>No </a:t>
            </a:r>
            <a:r>
              <a:rPr lang="en-US" dirty="0" err="1"/>
              <a:t>iptables</a:t>
            </a:r>
            <a:r>
              <a:rPr lang="en-US" dirty="0"/>
              <a:t> equivalent on Windows Server</a:t>
            </a:r>
          </a:p>
          <a:p>
            <a:r>
              <a:rPr lang="en-US" dirty="0" err="1"/>
              <a:t>Netsh</a:t>
            </a:r>
            <a:r>
              <a:rPr lang="en-US" dirty="0"/>
              <a:t> </a:t>
            </a:r>
            <a:r>
              <a:rPr lang="en-US" dirty="0" err="1"/>
              <a:t>portproxy</a:t>
            </a:r>
            <a:endParaRPr lang="en-US" dirty="0"/>
          </a:p>
          <a:p>
            <a:pPr lvl="1"/>
            <a:r>
              <a:rPr lang="en-US" dirty="0"/>
              <a:t>Does not support UDP for DNS</a:t>
            </a:r>
          </a:p>
          <a:p>
            <a:pPr lvl="1"/>
            <a:r>
              <a:rPr lang="en-US" dirty="0"/>
              <a:t>DNS Search not supported within the container</a:t>
            </a:r>
          </a:p>
          <a:p>
            <a:pPr lvl="1"/>
            <a:r>
              <a:rPr lang="en-US" dirty="0"/>
              <a:t>Relies the </a:t>
            </a:r>
            <a:r>
              <a:rPr lang="en-US" dirty="0" err="1"/>
              <a:t>DNSClient</a:t>
            </a:r>
            <a:r>
              <a:rPr lang="en-US" dirty="0"/>
              <a:t> to </a:t>
            </a:r>
            <a:r>
              <a:rPr lang="en-US" dirty="0" err="1"/>
              <a:t>requery</a:t>
            </a:r>
            <a:r>
              <a:rPr lang="en-US" dirty="0"/>
              <a:t> over </a:t>
            </a:r>
            <a:r>
              <a:rPr lang="en-US" dirty="0" err="1"/>
              <a:t>tcp</a:t>
            </a:r>
            <a:r>
              <a:rPr lang="en-US" dirty="0"/>
              <a:t>.</a:t>
            </a:r>
          </a:p>
          <a:p>
            <a:pPr lvl="2"/>
            <a:r>
              <a:rPr lang="en-US" dirty="0"/>
              <a:t>Working with MS to change.</a:t>
            </a:r>
          </a:p>
          <a:p>
            <a:r>
              <a:rPr lang="en-US" dirty="0"/>
              <a:t>Had to implement proxies in user space</a:t>
            </a:r>
          </a:p>
          <a:p>
            <a:pPr lvl="1"/>
            <a:r>
              <a:rPr lang="en-US" dirty="0"/>
              <a:t>Simple</a:t>
            </a:r>
          </a:p>
          <a:p>
            <a:pPr lvl="2"/>
            <a:r>
              <a:rPr lang="en-US" dirty="0" err="1"/>
              <a:t>Iptables</a:t>
            </a:r>
            <a:r>
              <a:rPr lang="en-US" dirty="0"/>
              <a:t> forwards request to a local port, </a:t>
            </a:r>
            <a:r>
              <a:rPr lang="en-US" dirty="0" err="1"/>
              <a:t>kube</a:t>
            </a:r>
            <a:r>
              <a:rPr lang="en-US" dirty="0"/>
              <a:t>-proxy in </a:t>
            </a:r>
            <a:r>
              <a:rPr lang="en-US" dirty="0" err="1"/>
              <a:t>userspace</a:t>
            </a:r>
            <a:r>
              <a:rPr lang="en-US" dirty="0"/>
              <a:t> listens to the request and forwards to the appropriate backend Pod</a:t>
            </a:r>
          </a:p>
          <a:p>
            <a:pPr lvl="1"/>
            <a:r>
              <a:rPr lang="en-US" dirty="0"/>
              <a:t>CPU intensive</a:t>
            </a:r>
          </a:p>
          <a:p>
            <a:r>
              <a:rPr lang="en-US" dirty="0"/>
              <a:t>Windows Firewall updated out of band</a:t>
            </a:r>
          </a:p>
        </p:txBody>
      </p:sp>
      <p:sp>
        <p:nvSpPr>
          <p:cNvPr id="4" name="Rectangle 3"/>
          <p:cNvSpPr/>
          <p:nvPr/>
        </p:nvSpPr>
        <p:spPr>
          <a:xfrm>
            <a:off x="371474" y="6430060"/>
            <a:ext cx="10383212" cy="276999"/>
          </a:xfrm>
          <a:prstGeom prst="rect">
            <a:avLst/>
          </a:prstGeom>
        </p:spPr>
        <p:txBody>
          <a:bodyPr wrap="square">
            <a:spAutoFit/>
          </a:bodyPr>
          <a:lstStyle/>
          <a:p>
            <a:r>
              <a:rPr lang="en-US" sz="1200" dirty="0"/>
              <a:t>Source: Demo of Kubernetes on Windows Server by Michael </a:t>
            </a:r>
            <a:r>
              <a:rPr lang="en-US" sz="1200" dirty="0" err="1"/>
              <a:t>Michael</a:t>
            </a:r>
            <a:r>
              <a:rPr lang="en-US" sz="1200" dirty="0"/>
              <a:t>, Apprenda https://www.youtube.com/watch?v=Tbrckccvxwg</a:t>
            </a:r>
          </a:p>
        </p:txBody>
      </p:sp>
    </p:spTree>
    <p:extLst>
      <p:ext uri="{BB962C8B-B14F-4D97-AF65-F5344CB8AC3E}">
        <p14:creationId xmlns:p14="http://schemas.microsoft.com/office/powerpoint/2010/main" val="3734840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are not VMs</a:t>
            </a:r>
          </a:p>
        </p:txBody>
      </p:sp>
      <p:sp>
        <p:nvSpPr>
          <p:cNvPr id="3" name="Text Placeholder 2"/>
          <p:cNvSpPr>
            <a:spLocks noGrp="1"/>
          </p:cNvSpPr>
          <p:nvPr>
            <p:ph type="body" idx="1"/>
          </p:nvPr>
        </p:nvSpPr>
        <p:spPr>
          <a:xfrm>
            <a:off x="1154954" y="2293107"/>
            <a:ext cx="4825157" cy="576262"/>
          </a:xfrm>
        </p:spPr>
        <p:txBody>
          <a:bodyPr/>
          <a:lstStyle/>
          <a:p>
            <a:r>
              <a:rPr lang="en-US" dirty="0"/>
              <a:t>VM</a:t>
            </a:r>
          </a:p>
        </p:txBody>
      </p:sp>
      <p:sp>
        <p:nvSpPr>
          <p:cNvPr id="5" name="Text Placeholder 4"/>
          <p:cNvSpPr>
            <a:spLocks noGrp="1"/>
          </p:cNvSpPr>
          <p:nvPr>
            <p:ph type="body" sz="quarter" idx="3"/>
          </p:nvPr>
        </p:nvSpPr>
        <p:spPr>
          <a:xfrm>
            <a:off x="6208712" y="2293107"/>
            <a:ext cx="4825159" cy="576262"/>
          </a:xfrm>
        </p:spPr>
        <p:txBody>
          <a:bodyPr/>
          <a:lstStyle/>
          <a:p>
            <a:r>
              <a:rPr lang="en-US" dirty="0"/>
              <a:t>Containers</a:t>
            </a:r>
          </a:p>
        </p:txBody>
      </p:sp>
      <p:sp>
        <p:nvSpPr>
          <p:cNvPr id="7" name="Rectangle 6"/>
          <p:cNvSpPr/>
          <p:nvPr/>
        </p:nvSpPr>
        <p:spPr>
          <a:xfrm>
            <a:off x="1154955" y="5886403"/>
            <a:ext cx="4219663" cy="595618"/>
          </a:xfrm>
          <a:prstGeom prst="rect">
            <a:avLst/>
          </a:prstGeom>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8" name="Rectangle 7"/>
          <p:cNvSpPr/>
          <p:nvPr/>
        </p:nvSpPr>
        <p:spPr>
          <a:xfrm>
            <a:off x="1154955" y="5290785"/>
            <a:ext cx="4219663" cy="595618"/>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Server (Host OS)</a:t>
            </a:r>
          </a:p>
        </p:txBody>
      </p:sp>
      <p:sp>
        <p:nvSpPr>
          <p:cNvPr id="9" name="Rectangle 8"/>
          <p:cNvSpPr/>
          <p:nvPr/>
        </p:nvSpPr>
        <p:spPr>
          <a:xfrm>
            <a:off x="1154955" y="4686779"/>
            <a:ext cx="4219663" cy="595618"/>
          </a:xfrm>
          <a:prstGeom prst="rec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2)</a:t>
            </a:r>
          </a:p>
        </p:txBody>
      </p:sp>
      <p:sp>
        <p:nvSpPr>
          <p:cNvPr id="10" name="Content Placeholder 9"/>
          <p:cNvSpPr>
            <a:spLocks noGrp="1"/>
          </p:cNvSpPr>
          <p:nvPr>
            <p:ph sz="half" idx="2"/>
          </p:nvPr>
        </p:nvSpPr>
        <p:spPr>
          <a:xfrm>
            <a:off x="1154955" y="3470706"/>
            <a:ext cx="1209994" cy="1207685"/>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dirty="0"/>
              <a:t>Windows Server Guest OS</a:t>
            </a:r>
          </a:p>
        </p:txBody>
      </p:sp>
      <p:sp>
        <p:nvSpPr>
          <p:cNvPr id="12" name="Content Placeholder 9"/>
          <p:cNvSpPr txBox="1">
            <a:spLocks/>
          </p:cNvSpPr>
          <p:nvPr/>
        </p:nvSpPr>
        <p:spPr>
          <a:xfrm>
            <a:off x="2659789" y="3470706"/>
            <a:ext cx="1209994" cy="1224461"/>
          </a:xfrm>
          <a:prstGeom prst="rect">
            <a:avLst/>
          </a:prstGeom>
          <a:solidFill>
            <a:srgbClr val="002060"/>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Windows Server Guest OS</a:t>
            </a:r>
          </a:p>
        </p:txBody>
      </p:sp>
      <p:sp>
        <p:nvSpPr>
          <p:cNvPr id="13" name="Content Placeholder 9"/>
          <p:cNvSpPr txBox="1">
            <a:spLocks/>
          </p:cNvSpPr>
          <p:nvPr/>
        </p:nvSpPr>
        <p:spPr>
          <a:xfrm>
            <a:off x="4164624" y="3470706"/>
            <a:ext cx="1209994" cy="1224461"/>
          </a:xfrm>
          <a:prstGeom prst="rect">
            <a:avLst/>
          </a:prstGeom>
          <a:solidFill>
            <a:srgbClr val="002060"/>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Windows Server Guest OS</a:t>
            </a:r>
          </a:p>
        </p:txBody>
      </p:sp>
      <p:sp>
        <p:nvSpPr>
          <p:cNvPr id="14" name="Content Placeholder 9"/>
          <p:cNvSpPr txBox="1">
            <a:spLocks/>
          </p:cNvSpPr>
          <p:nvPr/>
        </p:nvSpPr>
        <p:spPr>
          <a:xfrm>
            <a:off x="1154954" y="3000589"/>
            <a:ext cx="1209994" cy="470117"/>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p>
        </p:txBody>
      </p:sp>
      <p:sp>
        <p:nvSpPr>
          <p:cNvPr id="15" name="Content Placeholder 9"/>
          <p:cNvSpPr txBox="1">
            <a:spLocks/>
          </p:cNvSpPr>
          <p:nvPr/>
        </p:nvSpPr>
        <p:spPr>
          <a:xfrm>
            <a:off x="2659789" y="2992201"/>
            <a:ext cx="1209994" cy="470117"/>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r>
              <a:rPr lang="en-US" baseline="-25000" dirty="0"/>
              <a:t>1</a:t>
            </a:r>
          </a:p>
        </p:txBody>
      </p:sp>
      <p:sp>
        <p:nvSpPr>
          <p:cNvPr id="16" name="Content Placeholder 9"/>
          <p:cNvSpPr txBox="1">
            <a:spLocks/>
          </p:cNvSpPr>
          <p:nvPr/>
        </p:nvSpPr>
        <p:spPr>
          <a:xfrm>
            <a:off x="4164624" y="2986648"/>
            <a:ext cx="1209994" cy="470117"/>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B</a:t>
            </a:r>
          </a:p>
        </p:txBody>
      </p:sp>
      <p:sp>
        <p:nvSpPr>
          <p:cNvPr id="17" name="Rectangle 16"/>
          <p:cNvSpPr/>
          <p:nvPr/>
        </p:nvSpPr>
        <p:spPr>
          <a:xfrm>
            <a:off x="6208712" y="5872462"/>
            <a:ext cx="4219663" cy="595618"/>
          </a:xfrm>
          <a:prstGeom prst="rect">
            <a:avLst/>
          </a:prstGeom>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18" name="Rectangle 17"/>
          <p:cNvSpPr/>
          <p:nvPr/>
        </p:nvSpPr>
        <p:spPr>
          <a:xfrm>
            <a:off x="6208712" y="5276844"/>
            <a:ext cx="4219663" cy="595618"/>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Server (Host OS)</a:t>
            </a:r>
          </a:p>
        </p:txBody>
      </p:sp>
      <p:sp>
        <p:nvSpPr>
          <p:cNvPr id="23" name="Content Placeholder 9"/>
          <p:cNvSpPr txBox="1">
            <a:spLocks/>
          </p:cNvSpPr>
          <p:nvPr/>
        </p:nvSpPr>
        <p:spPr>
          <a:xfrm>
            <a:off x="6208712"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p>
        </p:txBody>
      </p:sp>
      <p:sp>
        <p:nvSpPr>
          <p:cNvPr id="26" name="Content Placeholder 9"/>
          <p:cNvSpPr txBox="1">
            <a:spLocks/>
          </p:cNvSpPr>
          <p:nvPr/>
        </p:nvSpPr>
        <p:spPr>
          <a:xfrm>
            <a:off x="6786851"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r>
              <a:rPr lang="en-US" baseline="-25000" dirty="0"/>
              <a:t>1</a:t>
            </a:r>
          </a:p>
        </p:txBody>
      </p:sp>
      <p:sp>
        <p:nvSpPr>
          <p:cNvPr id="31" name="Content Placeholder 9"/>
          <p:cNvSpPr txBox="1">
            <a:spLocks/>
          </p:cNvSpPr>
          <p:nvPr/>
        </p:nvSpPr>
        <p:spPr>
          <a:xfrm>
            <a:off x="7364990"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r>
              <a:rPr lang="en-US" baseline="-25000" dirty="0"/>
              <a:t>2</a:t>
            </a:r>
          </a:p>
        </p:txBody>
      </p:sp>
      <p:sp>
        <p:nvSpPr>
          <p:cNvPr id="33" name="Content Placeholder 9"/>
          <p:cNvSpPr txBox="1">
            <a:spLocks/>
          </p:cNvSpPr>
          <p:nvPr/>
        </p:nvSpPr>
        <p:spPr>
          <a:xfrm>
            <a:off x="7943129"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r>
              <a:rPr lang="en-US" baseline="-25000" dirty="0"/>
              <a:t>3</a:t>
            </a:r>
          </a:p>
        </p:txBody>
      </p:sp>
      <p:sp>
        <p:nvSpPr>
          <p:cNvPr id="34" name="Content Placeholder 9"/>
          <p:cNvSpPr txBox="1">
            <a:spLocks/>
          </p:cNvSpPr>
          <p:nvPr/>
        </p:nvSpPr>
        <p:spPr>
          <a:xfrm>
            <a:off x="8521268"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B</a:t>
            </a:r>
            <a:endParaRPr lang="en-US" baseline="-25000" dirty="0"/>
          </a:p>
        </p:txBody>
      </p:sp>
      <p:sp>
        <p:nvSpPr>
          <p:cNvPr id="35" name="Content Placeholder 9"/>
          <p:cNvSpPr txBox="1">
            <a:spLocks/>
          </p:cNvSpPr>
          <p:nvPr/>
        </p:nvSpPr>
        <p:spPr>
          <a:xfrm>
            <a:off x="9099407"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B</a:t>
            </a:r>
            <a:r>
              <a:rPr lang="en-US" baseline="-25000" dirty="0"/>
              <a:t>1</a:t>
            </a:r>
          </a:p>
        </p:txBody>
      </p:sp>
      <p:sp>
        <p:nvSpPr>
          <p:cNvPr id="36" name="Content Placeholder 9"/>
          <p:cNvSpPr txBox="1">
            <a:spLocks/>
          </p:cNvSpPr>
          <p:nvPr/>
        </p:nvSpPr>
        <p:spPr>
          <a:xfrm>
            <a:off x="9684885" y="4230329"/>
            <a:ext cx="561205" cy="1040404"/>
          </a:xfrm>
          <a:prstGeom prst="rect">
            <a:avLst/>
          </a:prstGeom>
          <a:solidFill>
            <a:srgbClr val="00B0F0"/>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Docker</a:t>
            </a:r>
            <a:endParaRPr lang="en-US" baseline="-25000" dirty="0"/>
          </a:p>
        </p:txBody>
      </p:sp>
    </p:spTree>
    <p:extLst>
      <p:ext uri="{BB962C8B-B14F-4D97-AF65-F5344CB8AC3E}">
        <p14:creationId xmlns:p14="http://schemas.microsoft.com/office/powerpoint/2010/main" val="881568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are not VMs</a:t>
            </a:r>
          </a:p>
        </p:txBody>
      </p:sp>
      <p:sp>
        <p:nvSpPr>
          <p:cNvPr id="3" name="Text Placeholder 2"/>
          <p:cNvSpPr>
            <a:spLocks noGrp="1"/>
          </p:cNvSpPr>
          <p:nvPr>
            <p:ph type="body" idx="1"/>
          </p:nvPr>
        </p:nvSpPr>
        <p:spPr>
          <a:xfrm>
            <a:off x="1154954" y="2293107"/>
            <a:ext cx="4825157" cy="576262"/>
          </a:xfrm>
        </p:spPr>
        <p:txBody>
          <a:bodyPr/>
          <a:lstStyle/>
          <a:p>
            <a:r>
              <a:rPr lang="en-US" dirty="0"/>
              <a:t>VM</a:t>
            </a:r>
          </a:p>
        </p:txBody>
      </p:sp>
      <p:sp>
        <p:nvSpPr>
          <p:cNvPr id="5" name="Text Placeholder 4"/>
          <p:cNvSpPr>
            <a:spLocks noGrp="1"/>
          </p:cNvSpPr>
          <p:nvPr>
            <p:ph type="body" sz="quarter" idx="3"/>
          </p:nvPr>
        </p:nvSpPr>
        <p:spPr>
          <a:xfrm>
            <a:off x="6208712" y="2293107"/>
            <a:ext cx="4825159" cy="576262"/>
          </a:xfrm>
        </p:spPr>
        <p:txBody>
          <a:bodyPr/>
          <a:lstStyle/>
          <a:p>
            <a:r>
              <a:rPr lang="en-US" dirty="0"/>
              <a:t>Containers</a:t>
            </a:r>
          </a:p>
        </p:txBody>
      </p:sp>
      <p:sp>
        <p:nvSpPr>
          <p:cNvPr id="7" name="Rectangle 6"/>
          <p:cNvSpPr/>
          <p:nvPr/>
        </p:nvSpPr>
        <p:spPr>
          <a:xfrm>
            <a:off x="1154955" y="5886403"/>
            <a:ext cx="4219663" cy="595618"/>
          </a:xfrm>
          <a:prstGeom prst="rect">
            <a:avLst/>
          </a:prstGeom>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9" name="Rectangle 8"/>
          <p:cNvSpPr/>
          <p:nvPr/>
        </p:nvSpPr>
        <p:spPr>
          <a:xfrm>
            <a:off x="1154955" y="5270733"/>
            <a:ext cx="4219663" cy="595618"/>
          </a:xfrm>
          <a:prstGeom prst="rec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0" name="Content Placeholder 9"/>
          <p:cNvSpPr>
            <a:spLocks noGrp="1"/>
          </p:cNvSpPr>
          <p:nvPr>
            <p:ph sz="half" idx="2"/>
          </p:nvPr>
        </p:nvSpPr>
        <p:spPr>
          <a:xfrm>
            <a:off x="1154955" y="4054660"/>
            <a:ext cx="1209994" cy="1207685"/>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dirty="0"/>
              <a:t>Windows Server Guest OS</a:t>
            </a:r>
          </a:p>
        </p:txBody>
      </p:sp>
      <p:sp>
        <p:nvSpPr>
          <p:cNvPr id="12" name="Content Placeholder 9"/>
          <p:cNvSpPr txBox="1">
            <a:spLocks/>
          </p:cNvSpPr>
          <p:nvPr/>
        </p:nvSpPr>
        <p:spPr>
          <a:xfrm>
            <a:off x="2659789" y="4054660"/>
            <a:ext cx="1209994" cy="1224461"/>
          </a:xfrm>
          <a:prstGeom prst="rect">
            <a:avLst/>
          </a:prstGeom>
          <a:solidFill>
            <a:srgbClr val="002060"/>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Windows Server Guest OS</a:t>
            </a:r>
          </a:p>
        </p:txBody>
      </p:sp>
      <p:sp>
        <p:nvSpPr>
          <p:cNvPr id="13" name="Content Placeholder 9"/>
          <p:cNvSpPr txBox="1">
            <a:spLocks/>
          </p:cNvSpPr>
          <p:nvPr/>
        </p:nvSpPr>
        <p:spPr>
          <a:xfrm>
            <a:off x="4164624" y="4054660"/>
            <a:ext cx="1209994" cy="1224461"/>
          </a:xfrm>
          <a:prstGeom prst="rect">
            <a:avLst/>
          </a:prstGeom>
          <a:solidFill>
            <a:srgbClr val="002060"/>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Windows Server Guest OS</a:t>
            </a:r>
          </a:p>
        </p:txBody>
      </p:sp>
      <p:sp>
        <p:nvSpPr>
          <p:cNvPr id="14" name="Content Placeholder 9"/>
          <p:cNvSpPr txBox="1">
            <a:spLocks/>
          </p:cNvSpPr>
          <p:nvPr/>
        </p:nvSpPr>
        <p:spPr>
          <a:xfrm>
            <a:off x="1154954" y="3584543"/>
            <a:ext cx="1209994" cy="470117"/>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p>
        </p:txBody>
      </p:sp>
      <p:sp>
        <p:nvSpPr>
          <p:cNvPr id="15" name="Content Placeholder 9"/>
          <p:cNvSpPr txBox="1">
            <a:spLocks/>
          </p:cNvSpPr>
          <p:nvPr/>
        </p:nvSpPr>
        <p:spPr>
          <a:xfrm>
            <a:off x="2659789" y="3576155"/>
            <a:ext cx="1209994" cy="470117"/>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r>
              <a:rPr lang="en-US" baseline="-25000" dirty="0"/>
              <a:t>1</a:t>
            </a:r>
          </a:p>
        </p:txBody>
      </p:sp>
      <p:sp>
        <p:nvSpPr>
          <p:cNvPr id="16" name="Content Placeholder 9"/>
          <p:cNvSpPr txBox="1">
            <a:spLocks/>
          </p:cNvSpPr>
          <p:nvPr/>
        </p:nvSpPr>
        <p:spPr>
          <a:xfrm>
            <a:off x="4164624" y="3570602"/>
            <a:ext cx="1209994" cy="470117"/>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B</a:t>
            </a:r>
          </a:p>
        </p:txBody>
      </p:sp>
      <p:sp>
        <p:nvSpPr>
          <p:cNvPr id="17" name="Rectangle 16"/>
          <p:cNvSpPr/>
          <p:nvPr/>
        </p:nvSpPr>
        <p:spPr>
          <a:xfrm>
            <a:off x="6208712" y="5872462"/>
            <a:ext cx="4219663" cy="595618"/>
          </a:xfrm>
          <a:prstGeom prst="rect">
            <a:avLst/>
          </a:prstGeom>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18" name="Rectangle 17"/>
          <p:cNvSpPr/>
          <p:nvPr/>
        </p:nvSpPr>
        <p:spPr>
          <a:xfrm>
            <a:off x="6208712" y="5276844"/>
            <a:ext cx="4219663" cy="595618"/>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Server (Host OS)</a:t>
            </a:r>
          </a:p>
        </p:txBody>
      </p:sp>
      <p:sp>
        <p:nvSpPr>
          <p:cNvPr id="23" name="Content Placeholder 9"/>
          <p:cNvSpPr txBox="1">
            <a:spLocks/>
          </p:cNvSpPr>
          <p:nvPr/>
        </p:nvSpPr>
        <p:spPr>
          <a:xfrm>
            <a:off x="6208712"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p>
        </p:txBody>
      </p:sp>
      <p:sp>
        <p:nvSpPr>
          <p:cNvPr id="26" name="Content Placeholder 9"/>
          <p:cNvSpPr txBox="1">
            <a:spLocks/>
          </p:cNvSpPr>
          <p:nvPr/>
        </p:nvSpPr>
        <p:spPr>
          <a:xfrm>
            <a:off x="6786851"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r>
              <a:rPr lang="en-US" baseline="-25000" dirty="0"/>
              <a:t>1</a:t>
            </a:r>
          </a:p>
        </p:txBody>
      </p:sp>
      <p:sp>
        <p:nvSpPr>
          <p:cNvPr id="31" name="Content Placeholder 9"/>
          <p:cNvSpPr txBox="1">
            <a:spLocks/>
          </p:cNvSpPr>
          <p:nvPr/>
        </p:nvSpPr>
        <p:spPr>
          <a:xfrm>
            <a:off x="7364990"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r>
              <a:rPr lang="en-US" baseline="-25000" dirty="0"/>
              <a:t>2</a:t>
            </a:r>
          </a:p>
        </p:txBody>
      </p:sp>
      <p:sp>
        <p:nvSpPr>
          <p:cNvPr id="33" name="Content Placeholder 9"/>
          <p:cNvSpPr txBox="1">
            <a:spLocks/>
          </p:cNvSpPr>
          <p:nvPr/>
        </p:nvSpPr>
        <p:spPr>
          <a:xfrm>
            <a:off x="7943129"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r>
              <a:rPr lang="en-US" baseline="-25000" dirty="0"/>
              <a:t>3</a:t>
            </a:r>
          </a:p>
        </p:txBody>
      </p:sp>
      <p:sp>
        <p:nvSpPr>
          <p:cNvPr id="34" name="Content Placeholder 9"/>
          <p:cNvSpPr txBox="1">
            <a:spLocks/>
          </p:cNvSpPr>
          <p:nvPr/>
        </p:nvSpPr>
        <p:spPr>
          <a:xfrm>
            <a:off x="8521268"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B</a:t>
            </a:r>
            <a:endParaRPr lang="en-US" baseline="-25000" dirty="0"/>
          </a:p>
        </p:txBody>
      </p:sp>
      <p:sp>
        <p:nvSpPr>
          <p:cNvPr id="35" name="Content Placeholder 9"/>
          <p:cNvSpPr txBox="1">
            <a:spLocks/>
          </p:cNvSpPr>
          <p:nvPr/>
        </p:nvSpPr>
        <p:spPr>
          <a:xfrm>
            <a:off x="9099407"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B</a:t>
            </a:r>
            <a:r>
              <a:rPr lang="en-US" baseline="-25000" dirty="0"/>
              <a:t>1</a:t>
            </a:r>
          </a:p>
        </p:txBody>
      </p:sp>
      <p:sp>
        <p:nvSpPr>
          <p:cNvPr id="36" name="Content Placeholder 9"/>
          <p:cNvSpPr txBox="1">
            <a:spLocks/>
          </p:cNvSpPr>
          <p:nvPr/>
        </p:nvSpPr>
        <p:spPr>
          <a:xfrm>
            <a:off x="9684885" y="4230329"/>
            <a:ext cx="561205" cy="1040404"/>
          </a:xfrm>
          <a:prstGeom prst="rect">
            <a:avLst/>
          </a:prstGeom>
          <a:solidFill>
            <a:srgbClr val="00B0F0"/>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Docker</a:t>
            </a:r>
            <a:endParaRPr lang="en-US" baseline="-25000" dirty="0"/>
          </a:p>
        </p:txBody>
      </p:sp>
    </p:spTree>
    <p:extLst>
      <p:ext uri="{BB962C8B-B14F-4D97-AF65-F5344CB8AC3E}">
        <p14:creationId xmlns:p14="http://schemas.microsoft.com/office/powerpoint/2010/main" val="2291282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are not VMs</a:t>
            </a:r>
          </a:p>
        </p:txBody>
      </p:sp>
      <p:sp>
        <p:nvSpPr>
          <p:cNvPr id="3" name="Text Placeholder 2"/>
          <p:cNvSpPr>
            <a:spLocks noGrp="1"/>
          </p:cNvSpPr>
          <p:nvPr>
            <p:ph type="body" idx="1"/>
          </p:nvPr>
        </p:nvSpPr>
        <p:spPr>
          <a:xfrm>
            <a:off x="1154954" y="2293107"/>
            <a:ext cx="4825157" cy="576262"/>
          </a:xfrm>
        </p:spPr>
        <p:txBody>
          <a:bodyPr/>
          <a:lstStyle/>
          <a:p>
            <a:r>
              <a:rPr lang="en-US" dirty="0"/>
              <a:t>VM</a:t>
            </a:r>
          </a:p>
        </p:txBody>
      </p:sp>
      <p:sp>
        <p:nvSpPr>
          <p:cNvPr id="5" name="Text Placeholder 4"/>
          <p:cNvSpPr>
            <a:spLocks noGrp="1"/>
          </p:cNvSpPr>
          <p:nvPr>
            <p:ph type="body" sz="quarter" idx="3"/>
          </p:nvPr>
        </p:nvSpPr>
        <p:spPr>
          <a:xfrm>
            <a:off x="6208712" y="2293107"/>
            <a:ext cx="4825159" cy="576262"/>
          </a:xfrm>
        </p:spPr>
        <p:txBody>
          <a:bodyPr/>
          <a:lstStyle/>
          <a:p>
            <a:r>
              <a:rPr lang="en-US" dirty="0"/>
              <a:t>Containers</a:t>
            </a:r>
          </a:p>
        </p:txBody>
      </p:sp>
      <p:sp>
        <p:nvSpPr>
          <p:cNvPr id="7" name="Rectangle 6"/>
          <p:cNvSpPr/>
          <p:nvPr/>
        </p:nvSpPr>
        <p:spPr>
          <a:xfrm>
            <a:off x="1154955" y="5886403"/>
            <a:ext cx="4219663" cy="595618"/>
          </a:xfrm>
          <a:prstGeom prst="rect">
            <a:avLst/>
          </a:prstGeom>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9" name="Rectangle 8"/>
          <p:cNvSpPr/>
          <p:nvPr/>
        </p:nvSpPr>
        <p:spPr>
          <a:xfrm>
            <a:off x="1154955" y="5270733"/>
            <a:ext cx="4219663" cy="595618"/>
          </a:xfrm>
          <a:prstGeom prst="rec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sp>
        <p:nvSpPr>
          <p:cNvPr id="10" name="Content Placeholder 9"/>
          <p:cNvSpPr>
            <a:spLocks noGrp="1"/>
          </p:cNvSpPr>
          <p:nvPr>
            <p:ph sz="half" idx="2"/>
          </p:nvPr>
        </p:nvSpPr>
        <p:spPr>
          <a:xfrm>
            <a:off x="1154955" y="4054660"/>
            <a:ext cx="1209994" cy="1207685"/>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dirty="0"/>
              <a:t>Windows Server Guest OS</a:t>
            </a:r>
          </a:p>
        </p:txBody>
      </p:sp>
      <p:sp>
        <p:nvSpPr>
          <p:cNvPr id="12" name="Content Placeholder 9"/>
          <p:cNvSpPr txBox="1">
            <a:spLocks/>
          </p:cNvSpPr>
          <p:nvPr/>
        </p:nvSpPr>
        <p:spPr>
          <a:xfrm>
            <a:off x="2659789" y="4054660"/>
            <a:ext cx="1209994" cy="1224461"/>
          </a:xfrm>
          <a:prstGeom prst="rect">
            <a:avLst/>
          </a:prstGeom>
          <a:solidFill>
            <a:srgbClr val="002060"/>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Windows Server Guest OS</a:t>
            </a:r>
          </a:p>
        </p:txBody>
      </p:sp>
      <p:sp>
        <p:nvSpPr>
          <p:cNvPr id="13" name="Content Placeholder 9"/>
          <p:cNvSpPr txBox="1">
            <a:spLocks/>
          </p:cNvSpPr>
          <p:nvPr/>
        </p:nvSpPr>
        <p:spPr>
          <a:xfrm>
            <a:off x="4164624" y="4054660"/>
            <a:ext cx="1209994" cy="1224461"/>
          </a:xfrm>
          <a:prstGeom prst="rect">
            <a:avLst/>
          </a:prstGeom>
          <a:solidFill>
            <a:srgbClr val="002060"/>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Windows Server Guest OS</a:t>
            </a:r>
          </a:p>
        </p:txBody>
      </p:sp>
      <p:sp>
        <p:nvSpPr>
          <p:cNvPr id="14" name="Content Placeholder 9"/>
          <p:cNvSpPr txBox="1">
            <a:spLocks/>
          </p:cNvSpPr>
          <p:nvPr/>
        </p:nvSpPr>
        <p:spPr>
          <a:xfrm>
            <a:off x="1154954" y="3584543"/>
            <a:ext cx="1209994" cy="470117"/>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p>
        </p:txBody>
      </p:sp>
      <p:sp>
        <p:nvSpPr>
          <p:cNvPr id="15" name="Content Placeholder 9"/>
          <p:cNvSpPr txBox="1">
            <a:spLocks/>
          </p:cNvSpPr>
          <p:nvPr/>
        </p:nvSpPr>
        <p:spPr>
          <a:xfrm>
            <a:off x="2659789" y="3576155"/>
            <a:ext cx="1209994" cy="470117"/>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A</a:t>
            </a:r>
            <a:r>
              <a:rPr lang="en-US" baseline="-25000" dirty="0"/>
              <a:t>1</a:t>
            </a:r>
          </a:p>
        </p:txBody>
      </p:sp>
      <p:sp>
        <p:nvSpPr>
          <p:cNvPr id="16" name="Content Placeholder 9"/>
          <p:cNvSpPr txBox="1">
            <a:spLocks/>
          </p:cNvSpPr>
          <p:nvPr/>
        </p:nvSpPr>
        <p:spPr>
          <a:xfrm>
            <a:off x="4164624" y="3570602"/>
            <a:ext cx="1209994" cy="470117"/>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dirty="0"/>
              <a:t>App B</a:t>
            </a:r>
          </a:p>
        </p:txBody>
      </p:sp>
      <p:sp>
        <p:nvSpPr>
          <p:cNvPr id="17" name="Rectangle 16"/>
          <p:cNvSpPr/>
          <p:nvPr/>
        </p:nvSpPr>
        <p:spPr>
          <a:xfrm>
            <a:off x="6208712" y="5872462"/>
            <a:ext cx="4219663" cy="595618"/>
          </a:xfrm>
          <a:prstGeom prst="rect">
            <a:avLst/>
          </a:prstGeom>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grpSp>
        <p:nvGrpSpPr>
          <p:cNvPr id="4" name="Group 3"/>
          <p:cNvGrpSpPr/>
          <p:nvPr/>
        </p:nvGrpSpPr>
        <p:grpSpPr>
          <a:xfrm>
            <a:off x="6204828" y="3610799"/>
            <a:ext cx="1232323" cy="1651546"/>
            <a:chOff x="6208712" y="4230329"/>
            <a:chExt cx="4219663" cy="1642133"/>
          </a:xfrm>
        </p:grpSpPr>
        <p:sp>
          <p:nvSpPr>
            <p:cNvPr id="18" name="Rectangle 17"/>
            <p:cNvSpPr/>
            <p:nvPr/>
          </p:nvSpPr>
          <p:spPr>
            <a:xfrm>
              <a:off x="6208712" y="5276844"/>
              <a:ext cx="4219663" cy="595618"/>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Windows Server (Host OS)</a:t>
              </a:r>
            </a:p>
          </p:txBody>
        </p:sp>
        <p:sp>
          <p:nvSpPr>
            <p:cNvPr id="23" name="Content Placeholder 9"/>
            <p:cNvSpPr txBox="1">
              <a:spLocks/>
            </p:cNvSpPr>
            <p:nvPr/>
          </p:nvSpPr>
          <p:spPr>
            <a:xfrm>
              <a:off x="6208712"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p>
          </p:txBody>
        </p:sp>
        <p:sp>
          <p:nvSpPr>
            <p:cNvPr id="26" name="Content Placeholder 9"/>
            <p:cNvSpPr txBox="1">
              <a:spLocks/>
            </p:cNvSpPr>
            <p:nvPr/>
          </p:nvSpPr>
          <p:spPr>
            <a:xfrm>
              <a:off x="6786851"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r>
                <a:rPr lang="en-US" sz="1050" baseline="-25000" dirty="0"/>
                <a:t>1</a:t>
              </a:r>
            </a:p>
          </p:txBody>
        </p:sp>
        <p:sp>
          <p:nvSpPr>
            <p:cNvPr id="31" name="Content Placeholder 9"/>
            <p:cNvSpPr txBox="1">
              <a:spLocks/>
            </p:cNvSpPr>
            <p:nvPr/>
          </p:nvSpPr>
          <p:spPr>
            <a:xfrm>
              <a:off x="7364990"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r>
                <a:rPr lang="en-US" sz="1050" baseline="-25000" dirty="0"/>
                <a:t>2</a:t>
              </a:r>
            </a:p>
          </p:txBody>
        </p:sp>
        <p:sp>
          <p:nvSpPr>
            <p:cNvPr id="33" name="Content Placeholder 9"/>
            <p:cNvSpPr txBox="1">
              <a:spLocks/>
            </p:cNvSpPr>
            <p:nvPr/>
          </p:nvSpPr>
          <p:spPr>
            <a:xfrm>
              <a:off x="7943129"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r>
                <a:rPr lang="en-US" sz="1050" baseline="-25000" dirty="0"/>
                <a:t>3</a:t>
              </a:r>
            </a:p>
          </p:txBody>
        </p:sp>
        <p:sp>
          <p:nvSpPr>
            <p:cNvPr id="34" name="Content Placeholder 9"/>
            <p:cNvSpPr txBox="1">
              <a:spLocks/>
            </p:cNvSpPr>
            <p:nvPr/>
          </p:nvSpPr>
          <p:spPr>
            <a:xfrm>
              <a:off x="8521268"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B</a:t>
              </a:r>
              <a:endParaRPr lang="en-US" sz="1050" baseline="-25000" dirty="0"/>
            </a:p>
          </p:txBody>
        </p:sp>
        <p:sp>
          <p:nvSpPr>
            <p:cNvPr id="35" name="Content Placeholder 9"/>
            <p:cNvSpPr txBox="1">
              <a:spLocks/>
            </p:cNvSpPr>
            <p:nvPr/>
          </p:nvSpPr>
          <p:spPr>
            <a:xfrm>
              <a:off x="9099407"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B</a:t>
              </a:r>
              <a:r>
                <a:rPr lang="en-US" sz="1050" baseline="-25000" dirty="0"/>
                <a:t>1</a:t>
              </a:r>
            </a:p>
          </p:txBody>
        </p:sp>
        <p:sp>
          <p:nvSpPr>
            <p:cNvPr id="36" name="Content Placeholder 9"/>
            <p:cNvSpPr txBox="1">
              <a:spLocks/>
            </p:cNvSpPr>
            <p:nvPr/>
          </p:nvSpPr>
          <p:spPr>
            <a:xfrm>
              <a:off x="9684885" y="4230329"/>
              <a:ext cx="561205" cy="1040404"/>
            </a:xfrm>
            <a:prstGeom prst="rect">
              <a:avLst/>
            </a:prstGeom>
            <a:solidFill>
              <a:srgbClr val="00B0F0"/>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Docker</a:t>
              </a:r>
              <a:endParaRPr lang="en-US" sz="1050" baseline="-25000" dirty="0"/>
            </a:p>
          </p:txBody>
        </p:sp>
      </p:grpSp>
      <p:sp>
        <p:nvSpPr>
          <p:cNvPr id="24" name="Rectangle 23"/>
          <p:cNvSpPr/>
          <p:nvPr/>
        </p:nvSpPr>
        <p:spPr>
          <a:xfrm>
            <a:off x="6204828" y="5262345"/>
            <a:ext cx="4219663" cy="595618"/>
          </a:xfrm>
          <a:prstGeom prst="rect">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 (Type 1)</a:t>
            </a:r>
          </a:p>
        </p:txBody>
      </p:sp>
      <p:grpSp>
        <p:nvGrpSpPr>
          <p:cNvPr id="25" name="Group 24"/>
          <p:cNvGrpSpPr/>
          <p:nvPr/>
        </p:nvGrpSpPr>
        <p:grpSpPr>
          <a:xfrm>
            <a:off x="7697518" y="3610799"/>
            <a:ext cx="1232323" cy="1651546"/>
            <a:chOff x="6208712" y="4230329"/>
            <a:chExt cx="4219663" cy="1642133"/>
          </a:xfrm>
        </p:grpSpPr>
        <p:sp>
          <p:nvSpPr>
            <p:cNvPr id="27" name="Rectangle 26"/>
            <p:cNvSpPr/>
            <p:nvPr/>
          </p:nvSpPr>
          <p:spPr>
            <a:xfrm>
              <a:off x="6208712" y="5276844"/>
              <a:ext cx="4219663" cy="595618"/>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Windows Server (Host OS)</a:t>
              </a:r>
            </a:p>
          </p:txBody>
        </p:sp>
        <p:sp>
          <p:nvSpPr>
            <p:cNvPr id="28" name="Content Placeholder 9"/>
            <p:cNvSpPr txBox="1">
              <a:spLocks/>
            </p:cNvSpPr>
            <p:nvPr/>
          </p:nvSpPr>
          <p:spPr>
            <a:xfrm>
              <a:off x="6208712"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p>
          </p:txBody>
        </p:sp>
        <p:sp>
          <p:nvSpPr>
            <p:cNvPr id="29" name="Content Placeholder 9"/>
            <p:cNvSpPr txBox="1">
              <a:spLocks/>
            </p:cNvSpPr>
            <p:nvPr/>
          </p:nvSpPr>
          <p:spPr>
            <a:xfrm>
              <a:off x="6786851"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r>
                <a:rPr lang="en-US" sz="1050" baseline="-25000" dirty="0"/>
                <a:t>1</a:t>
              </a:r>
            </a:p>
          </p:txBody>
        </p:sp>
        <p:sp>
          <p:nvSpPr>
            <p:cNvPr id="30" name="Content Placeholder 9"/>
            <p:cNvSpPr txBox="1">
              <a:spLocks/>
            </p:cNvSpPr>
            <p:nvPr/>
          </p:nvSpPr>
          <p:spPr>
            <a:xfrm>
              <a:off x="7364990"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r>
                <a:rPr lang="en-US" sz="1050" baseline="-25000" dirty="0"/>
                <a:t>2</a:t>
              </a:r>
            </a:p>
          </p:txBody>
        </p:sp>
        <p:sp>
          <p:nvSpPr>
            <p:cNvPr id="32" name="Content Placeholder 9"/>
            <p:cNvSpPr txBox="1">
              <a:spLocks/>
            </p:cNvSpPr>
            <p:nvPr/>
          </p:nvSpPr>
          <p:spPr>
            <a:xfrm>
              <a:off x="7943129"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r>
                <a:rPr lang="en-US" sz="1050" baseline="-25000" dirty="0"/>
                <a:t>3</a:t>
              </a:r>
            </a:p>
          </p:txBody>
        </p:sp>
        <p:sp>
          <p:nvSpPr>
            <p:cNvPr id="37" name="Content Placeholder 9"/>
            <p:cNvSpPr txBox="1">
              <a:spLocks/>
            </p:cNvSpPr>
            <p:nvPr/>
          </p:nvSpPr>
          <p:spPr>
            <a:xfrm>
              <a:off x="8521268"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B</a:t>
              </a:r>
              <a:endParaRPr lang="en-US" sz="1050" baseline="-25000" dirty="0"/>
            </a:p>
          </p:txBody>
        </p:sp>
        <p:sp>
          <p:nvSpPr>
            <p:cNvPr id="38" name="Content Placeholder 9"/>
            <p:cNvSpPr txBox="1">
              <a:spLocks/>
            </p:cNvSpPr>
            <p:nvPr/>
          </p:nvSpPr>
          <p:spPr>
            <a:xfrm>
              <a:off x="9099407"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B</a:t>
              </a:r>
              <a:r>
                <a:rPr lang="en-US" sz="1050" baseline="-25000" dirty="0"/>
                <a:t>1</a:t>
              </a:r>
            </a:p>
          </p:txBody>
        </p:sp>
        <p:sp>
          <p:nvSpPr>
            <p:cNvPr id="39" name="Content Placeholder 9"/>
            <p:cNvSpPr txBox="1">
              <a:spLocks/>
            </p:cNvSpPr>
            <p:nvPr/>
          </p:nvSpPr>
          <p:spPr>
            <a:xfrm>
              <a:off x="9684885" y="4230329"/>
              <a:ext cx="561205" cy="1040404"/>
            </a:xfrm>
            <a:prstGeom prst="rect">
              <a:avLst/>
            </a:prstGeom>
            <a:solidFill>
              <a:srgbClr val="00B0F0"/>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Docker</a:t>
              </a:r>
              <a:endParaRPr lang="en-US" sz="1050" baseline="-25000" dirty="0"/>
            </a:p>
          </p:txBody>
        </p:sp>
      </p:grpSp>
      <p:grpSp>
        <p:nvGrpSpPr>
          <p:cNvPr id="40" name="Group 39"/>
          <p:cNvGrpSpPr/>
          <p:nvPr/>
        </p:nvGrpSpPr>
        <p:grpSpPr>
          <a:xfrm>
            <a:off x="9190208" y="3610799"/>
            <a:ext cx="1232323" cy="1651546"/>
            <a:chOff x="6208712" y="4230329"/>
            <a:chExt cx="4219663" cy="1642133"/>
          </a:xfrm>
        </p:grpSpPr>
        <p:sp>
          <p:nvSpPr>
            <p:cNvPr id="41" name="Rectangle 40"/>
            <p:cNvSpPr/>
            <p:nvPr/>
          </p:nvSpPr>
          <p:spPr>
            <a:xfrm>
              <a:off x="6208712" y="5276844"/>
              <a:ext cx="4219663" cy="595618"/>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Windows Server (Host OS)</a:t>
              </a:r>
            </a:p>
          </p:txBody>
        </p:sp>
        <p:sp>
          <p:nvSpPr>
            <p:cNvPr id="42" name="Content Placeholder 9"/>
            <p:cNvSpPr txBox="1">
              <a:spLocks/>
            </p:cNvSpPr>
            <p:nvPr/>
          </p:nvSpPr>
          <p:spPr>
            <a:xfrm>
              <a:off x="6208712"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p>
          </p:txBody>
        </p:sp>
        <p:sp>
          <p:nvSpPr>
            <p:cNvPr id="43" name="Content Placeholder 9"/>
            <p:cNvSpPr txBox="1">
              <a:spLocks/>
            </p:cNvSpPr>
            <p:nvPr/>
          </p:nvSpPr>
          <p:spPr>
            <a:xfrm>
              <a:off x="6786851"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r>
                <a:rPr lang="en-US" sz="1050" baseline="-25000" dirty="0"/>
                <a:t>1</a:t>
              </a:r>
            </a:p>
          </p:txBody>
        </p:sp>
        <p:sp>
          <p:nvSpPr>
            <p:cNvPr id="44" name="Content Placeholder 9"/>
            <p:cNvSpPr txBox="1">
              <a:spLocks/>
            </p:cNvSpPr>
            <p:nvPr/>
          </p:nvSpPr>
          <p:spPr>
            <a:xfrm>
              <a:off x="7364990"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r>
                <a:rPr lang="en-US" sz="1050" baseline="-25000" dirty="0"/>
                <a:t>2</a:t>
              </a:r>
            </a:p>
          </p:txBody>
        </p:sp>
        <p:sp>
          <p:nvSpPr>
            <p:cNvPr id="45" name="Content Placeholder 9"/>
            <p:cNvSpPr txBox="1">
              <a:spLocks/>
            </p:cNvSpPr>
            <p:nvPr/>
          </p:nvSpPr>
          <p:spPr>
            <a:xfrm>
              <a:off x="7943129"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A</a:t>
              </a:r>
              <a:r>
                <a:rPr lang="en-US" sz="1050" baseline="-25000" dirty="0"/>
                <a:t>3</a:t>
              </a:r>
            </a:p>
          </p:txBody>
        </p:sp>
        <p:sp>
          <p:nvSpPr>
            <p:cNvPr id="46" name="Content Placeholder 9"/>
            <p:cNvSpPr txBox="1">
              <a:spLocks/>
            </p:cNvSpPr>
            <p:nvPr/>
          </p:nvSpPr>
          <p:spPr>
            <a:xfrm>
              <a:off x="8521268"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B</a:t>
              </a:r>
              <a:endParaRPr lang="en-US" sz="1050" baseline="-25000" dirty="0"/>
            </a:p>
          </p:txBody>
        </p:sp>
        <p:sp>
          <p:nvSpPr>
            <p:cNvPr id="47" name="Content Placeholder 9"/>
            <p:cNvSpPr txBox="1">
              <a:spLocks/>
            </p:cNvSpPr>
            <p:nvPr/>
          </p:nvSpPr>
          <p:spPr>
            <a:xfrm>
              <a:off x="9099407" y="4230329"/>
              <a:ext cx="561205" cy="1040404"/>
            </a:xfrm>
            <a:prstGeom prst="rect">
              <a:avLst/>
            </a:prstGeom>
            <a:solidFill>
              <a:schemeClr val="accent3">
                <a:lumMod val="50000"/>
              </a:schemeClr>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App B</a:t>
              </a:r>
              <a:r>
                <a:rPr lang="en-US" sz="1050" baseline="-25000" dirty="0"/>
                <a:t>1</a:t>
              </a:r>
            </a:p>
          </p:txBody>
        </p:sp>
        <p:sp>
          <p:nvSpPr>
            <p:cNvPr id="48" name="Content Placeholder 9"/>
            <p:cNvSpPr txBox="1">
              <a:spLocks/>
            </p:cNvSpPr>
            <p:nvPr/>
          </p:nvSpPr>
          <p:spPr>
            <a:xfrm>
              <a:off x="9684885" y="4230329"/>
              <a:ext cx="561205" cy="1040404"/>
            </a:xfrm>
            <a:prstGeom prst="rect">
              <a:avLst/>
            </a:prstGeom>
            <a:solidFill>
              <a:srgbClr val="00B0F0"/>
            </a:solidFill>
            <a:ln w="19050"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lt1"/>
                  </a:solidFill>
                  <a:latin typeface="+mn-lt"/>
                  <a:ea typeface="+mn-ea"/>
                  <a:cs typeface="+mn-cs"/>
                </a:defRPr>
              </a:lvl9pPr>
            </a:lstStyle>
            <a:p>
              <a:pPr marL="0" indent="0" algn="ctr">
                <a:buFont typeface="Wingdings 3" charset="2"/>
                <a:buNone/>
              </a:pPr>
              <a:r>
                <a:rPr lang="en-US" sz="1050" dirty="0"/>
                <a:t>Docker</a:t>
              </a:r>
              <a:endParaRPr lang="en-US" sz="1050" baseline="-25000" dirty="0"/>
            </a:p>
          </p:txBody>
        </p:sp>
      </p:grpSp>
    </p:spTree>
    <p:extLst>
      <p:ext uri="{BB962C8B-B14F-4D97-AF65-F5344CB8AC3E}">
        <p14:creationId xmlns:p14="http://schemas.microsoft.com/office/powerpoint/2010/main" val="3015402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8351" y="1287012"/>
            <a:ext cx="3198931" cy="441121"/>
          </a:xfrm>
        </p:spPr>
        <p:txBody>
          <a:bodyPr anchor="t"/>
          <a:lstStyle/>
          <a:p>
            <a:r>
              <a:rPr lang="en-US" dirty="0"/>
              <a:t>Jason L. van Brackel</a:t>
            </a:r>
          </a:p>
        </p:txBody>
      </p:sp>
      <p:sp>
        <p:nvSpPr>
          <p:cNvPr id="4" name="Text Placeholder 3"/>
          <p:cNvSpPr>
            <a:spLocks noGrp="1"/>
          </p:cNvSpPr>
          <p:nvPr>
            <p:ph type="body" sz="half" idx="2"/>
          </p:nvPr>
        </p:nvSpPr>
        <p:spPr>
          <a:xfrm>
            <a:off x="1057013" y="1728133"/>
            <a:ext cx="2681374" cy="4288358"/>
          </a:xfrm>
        </p:spPr>
        <p:txBody>
          <a:bodyPr/>
          <a:lstStyle/>
          <a:p>
            <a:r>
              <a:rPr lang="en-US" dirty="0"/>
              <a:t>Solutions Architect</a:t>
            </a:r>
          </a:p>
        </p:txBody>
      </p:sp>
      <p:pic>
        <p:nvPicPr>
          <p:cNvPr id="7" name="Content Placeholder 6"/>
          <p:cNvPicPr>
            <a:picLocks noGrp="1" noChangeAspect="1"/>
          </p:cNvPicPr>
          <p:nvPr>
            <p:ph idx="1"/>
          </p:nvPr>
        </p:nvPicPr>
        <p:blipFill>
          <a:blip r:embed="rId2"/>
          <a:stretch>
            <a:fillRect/>
          </a:stretch>
        </p:blipFill>
        <p:spPr>
          <a:xfrm>
            <a:off x="1713627" y="2666187"/>
            <a:ext cx="1733792" cy="2057687"/>
          </a:xfrm>
        </p:spPr>
      </p:pic>
      <p:pic>
        <p:nvPicPr>
          <p:cNvPr id="8" name="Picture 7"/>
          <p:cNvPicPr>
            <a:picLocks noChangeAspect="1"/>
          </p:cNvPicPr>
          <p:nvPr/>
        </p:nvPicPr>
        <p:blipFill>
          <a:blip r:embed="rId3"/>
          <a:stretch>
            <a:fillRect/>
          </a:stretch>
        </p:blipFill>
        <p:spPr>
          <a:xfrm>
            <a:off x="6007359" y="905068"/>
            <a:ext cx="5234473" cy="5234473"/>
          </a:xfrm>
          <a:prstGeom prst="rect">
            <a:avLst/>
          </a:prstGeom>
        </p:spPr>
      </p:pic>
      <p:sp>
        <p:nvSpPr>
          <p:cNvPr id="3" name="TextBox 2"/>
          <p:cNvSpPr txBox="1"/>
          <p:nvPr/>
        </p:nvSpPr>
        <p:spPr>
          <a:xfrm>
            <a:off x="553673" y="5176007"/>
            <a:ext cx="3984771" cy="830997"/>
          </a:xfrm>
          <a:prstGeom prst="rect">
            <a:avLst/>
          </a:prstGeom>
          <a:noFill/>
        </p:spPr>
        <p:txBody>
          <a:bodyPr wrap="square" rtlCol="0">
            <a:spAutoFit/>
          </a:bodyPr>
          <a:lstStyle/>
          <a:p>
            <a:r>
              <a:rPr lang="en-US" sz="2400" dirty="0">
                <a:solidFill>
                  <a:srgbClr val="EBEBEB"/>
                </a:solidFill>
                <a:ea typeface="+mj-ea"/>
                <a:cs typeface="+mj-cs"/>
              </a:rPr>
              <a:t>@</a:t>
            </a:r>
            <a:r>
              <a:rPr lang="en-US" sz="2400" dirty="0" err="1">
                <a:solidFill>
                  <a:srgbClr val="EBEBEB"/>
                </a:solidFill>
                <a:ea typeface="+mj-ea"/>
                <a:cs typeface="+mj-cs"/>
              </a:rPr>
              <a:t>jasonvanbrackel</a:t>
            </a:r>
            <a:endParaRPr lang="en-US" sz="2400" dirty="0">
              <a:solidFill>
                <a:srgbClr val="EBEBEB"/>
              </a:solidFill>
              <a:ea typeface="+mj-ea"/>
              <a:cs typeface="+mj-cs"/>
            </a:endParaRPr>
          </a:p>
          <a:p>
            <a:r>
              <a:rPr lang="en-US" sz="2400">
                <a:solidFill>
                  <a:srgbClr val="EBEBEB"/>
                </a:solidFill>
                <a:ea typeface="+mj-ea"/>
                <a:cs typeface="+mj-cs"/>
              </a:rPr>
              <a:t>@k8sPhilly</a:t>
            </a:r>
            <a:endParaRPr lang="en-US" dirty="0"/>
          </a:p>
        </p:txBody>
      </p:sp>
    </p:spTree>
    <p:extLst>
      <p:ext uri="{BB962C8B-B14F-4D97-AF65-F5344CB8AC3E}">
        <p14:creationId xmlns:p14="http://schemas.microsoft.com/office/powerpoint/2010/main" val="555830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are not VMs</a:t>
            </a:r>
          </a:p>
        </p:txBody>
      </p:sp>
      <p:sp>
        <p:nvSpPr>
          <p:cNvPr id="3" name="Text Placeholder 2"/>
          <p:cNvSpPr>
            <a:spLocks noGrp="1"/>
          </p:cNvSpPr>
          <p:nvPr>
            <p:ph type="body" idx="1"/>
          </p:nvPr>
        </p:nvSpPr>
        <p:spPr/>
        <p:txBody>
          <a:bodyPr/>
          <a:lstStyle/>
          <a:p>
            <a:r>
              <a:rPr lang="en-US" dirty="0"/>
              <a:t>VMs</a:t>
            </a:r>
          </a:p>
        </p:txBody>
      </p:sp>
      <p:sp>
        <p:nvSpPr>
          <p:cNvPr id="4" name="Content Placeholder 3"/>
          <p:cNvSpPr>
            <a:spLocks noGrp="1"/>
          </p:cNvSpPr>
          <p:nvPr>
            <p:ph sz="half" idx="2"/>
          </p:nvPr>
        </p:nvSpPr>
        <p:spPr/>
        <p:txBody>
          <a:bodyPr/>
          <a:lstStyle/>
          <a:p>
            <a:r>
              <a:rPr lang="en-US" dirty="0"/>
              <a:t>Hardware Virtualization</a:t>
            </a:r>
          </a:p>
          <a:p>
            <a:r>
              <a:rPr lang="en-US" dirty="0"/>
              <a:t>OS Isolation</a:t>
            </a:r>
          </a:p>
          <a:p>
            <a:r>
              <a:rPr lang="en-US" dirty="0"/>
              <a:t>Full Copy of the OS</a:t>
            </a:r>
          </a:p>
          <a:p>
            <a:r>
              <a:rPr lang="en-US" dirty="0"/>
              <a:t>Hypervisor responsible for maintaining isolation</a:t>
            </a:r>
          </a:p>
        </p:txBody>
      </p:sp>
      <p:sp>
        <p:nvSpPr>
          <p:cNvPr id="5" name="Text Placeholder 4"/>
          <p:cNvSpPr>
            <a:spLocks noGrp="1"/>
          </p:cNvSpPr>
          <p:nvPr>
            <p:ph type="body" sz="quarter" idx="3"/>
          </p:nvPr>
        </p:nvSpPr>
        <p:spPr/>
        <p:txBody>
          <a:bodyPr/>
          <a:lstStyle/>
          <a:p>
            <a:r>
              <a:rPr lang="en-US" dirty="0"/>
              <a:t>Containers</a:t>
            </a:r>
          </a:p>
        </p:txBody>
      </p:sp>
      <p:sp>
        <p:nvSpPr>
          <p:cNvPr id="6" name="Content Placeholder 5"/>
          <p:cNvSpPr>
            <a:spLocks noGrp="1"/>
          </p:cNvSpPr>
          <p:nvPr>
            <p:ph sz="quarter" idx="4"/>
          </p:nvPr>
        </p:nvSpPr>
        <p:spPr/>
        <p:txBody>
          <a:bodyPr/>
          <a:lstStyle/>
          <a:p>
            <a:r>
              <a:rPr lang="en-US" dirty="0"/>
              <a:t>OS Virtualization</a:t>
            </a:r>
          </a:p>
          <a:p>
            <a:r>
              <a:rPr lang="en-US" dirty="0" err="1"/>
              <a:t>Userspace</a:t>
            </a:r>
            <a:r>
              <a:rPr lang="en-US" dirty="0"/>
              <a:t> and Namespace Isolation</a:t>
            </a:r>
          </a:p>
          <a:p>
            <a:r>
              <a:rPr lang="en-US" dirty="0"/>
              <a:t>Enough of the OS for the Application to use </a:t>
            </a:r>
          </a:p>
          <a:p>
            <a:r>
              <a:rPr lang="en-US" dirty="0"/>
              <a:t>Docker Daemon responsible for maintaining isolation</a:t>
            </a:r>
          </a:p>
        </p:txBody>
      </p:sp>
    </p:spTree>
    <p:extLst>
      <p:ext uri="{BB962C8B-B14F-4D97-AF65-F5344CB8AC3E}">
        <p14:creationId xmlns:p14="http://schemas.microsoft.com/office/powerpoint/2010/main" val="3929016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Docker</a:t>
            </a:r>
          </a:p>
        </p:txBody>
      </p:sp>
      <p:pic>
        <p:nvPicPr>
          <p:cNvPr id="11" name="Content Placeholder 10"/>
          <p:cNvPicPr>
            <a:picLocks noGrp="1" noChangeAspect="1"/>
          </p:cNvPicPr>
          <p:nvPr>
            <p:ph idx="1"/>
          </p:nvPr>
        </p:nvPicPr>
        <p:blipFill>
          <a:blip r:embed="rId2"/>
          <a:stretch>
            <a:fillRect/>
          </a:stretch>
        </p:blipFill>
        <p:spPr>
          <a:xfrm>
            <a:off x="2861784" y="2603500"/>
            <a:ext cx="5412745" cy="3416300"/>
          </a:xfrm>
          <a:prstGeom prst="rect">
            <a:avLst/>
          </a:prstGeom>
        </p:spPr>
      </p:pic>
    </p:spTree>
    <p:extLst>
      <p:ext uri="{BB962C8B-B14F-4D97-AF65-F5344CB8AC3E}">
        <p14:creationId xmlns:p14="http://schemas.microsoft.com/office/powerpoint/2010/main" val="3387131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p>
        </p:txBody>
      </p:sp>
      <p:sp>
        <p:nvSpPr>
          <p:cNvPr id="3" name="Content Placeholder 2"/>
          <p:cNvSpPr>
            <a:spLocks noGrp="1"/>
          </p:cNvSpPr>
          <p:nvPr>
            <p:ph idx="1"/>
          </p:nvPr>
        </p:nvSpPr>
        <p:spPr/>
        <p:txBody>
          <a:bodyPr>
            <a:normAutofit/>
          </a:bodyPr>
          <a:lstStyle/>
          <a:p>
            <a:r>
              <a:rPr lang="en-US" sz="2400" dirty="0"/>
              <a:t>A company</a:t>
            </a:r>
          </a:p>
          <a:p>
            <a:r>
              <a:rPr lang="en-US" sz="2400" dirty="0"/>
              <a:t>A suite of tools for building, deploying and managing applications using Docker containers</a:t>
            </a:r>
          </a:p>
          <a:p>
            <a:r>
              <a:rPr lang="en-US" sz="2400" dirty="0"/>
              <a:t>An container engine</a:t>
            </a:r>
          </a:p>
        </p:txBody>
      </p:sp>
    </p:spTree>
    <p:extLst>
      <p:ext uri="{BB962C8B-B14F-4D97-AF65-F5344CB8AC3E}">
        <p14:creationId xmlns:p14="http://schemas.microsoft.com/office/powerpoint/2010/main" val="2842656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Engine</a:t>
            </a:r>
          </a:p>
        </p:txBody>
      </p:sp>
      <p:sp>
        <p:nvSpPr>
          <p:cNvPr id="7" name="Content Placeholder 6"/>
          <p:cNvSpPr>
            <a:spLocks noGrp="1"/>
          </p:cNvSpPr>
          <p:nvPr>
            <p:ph idx="1"/>
          </p:nvPr>
        </p:nvSpPr>
        <p:spPr/>
        <p:txBody>
          <a:bodyPr>
            <a:normAutofit/>
          </a:bodyPr>
          <a:lstStyle/>
          <a:p>
            <a:r>
              <a:rPr lang="en-US" dirty="0"/>
              <a:t>It runs </a:t>
            </a:r>
            <a:r>
              <a:rPr lang="en-US" dirty="0" err="1"/>
              <a:t>docker</a:t>
            </a:r>
            <a:r>
              <a:rPr lang="en-US" dirty="0"/>
              <a:t> images</a:t>
            </a:r>
          </a:p>
          <a:p>
            <a:pPr lvl="1"/>
            <a:r>
              <a:rPr lang="en-US" dirty="0" err="1"/>
              <a:t>docker</a:t>
            </a:r>
            <a:endParaRPr lang="en-US" dirty="0"/>
          </a:p>
          <a:p>
            <a:pPr lvl="1"/>
            <a:r>
              <a:rPr lang="en-US" dirty="0" err="1"/>
              <a:t>dockerd</a:t>
            </a:r>
            <a:endParaRPr lang="en-US" dirty="0"/>
          </a:p>
          <a:p>
            <a:pPr lvl="1"/>
            <a:endParaRPr lang="en-US" dirty="0"/>
          </a:p>
        </p:txBody>
      </p:sp>
      <p:sp>
        <p:nvSpPr>
          <p:cNvPr id="8" name="Text Placeholder 7"/>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189155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Toolbox</a:t>
            </a:r>
          </a:p>
        </p:txBody>
      </p:sp>
      <p:sp>
        <p:nvSpPr>
          <p:cNvPr id="7" name="Content Placeholder 6"/>
          <p:cNvSpPr>
            <a:spLocks noGrp="1"/>
          </p:cNvSpPr>
          <p:nvPr>
            <p:ph idx="1"/>
          </p:nvPr>
        </p:nvSpPr>
        <p:spPr/>
        <p:txBody>
          <a:bodyPr>
            <a:normAutofit/>
          </a:bodyPr>
          <a:lstStyle/>
          <a:p>
            <a:r>
              <a:rPr lang="en-US" dirty="0"/>
              <a:t>A virtualized development environment to create </a:t>
            </a:r>
            <a:r>
              <a:rPr lang="en-US" dirty="0" err="1"/>
              <a:t>docker</a:t>
            </a:r>
            <a:r>
              <a:rPr lang="en-US" dirty="0"/>
              <a:t> images in Windows and Mac OSX</a:t>
            </a:r>
          </a:p>
          <a:p>
            <a:pPr lvl="1"/>
            <a:r>
              <a:rPr lang="en-US" dirty="0"/>
              <a:t>Backed by </a:t>
            </a:r>
            <a:r>
              <a:rPr lang="en-US" dirty="0" err="1"/>
              <a:t>VirtualBox</a:t>
            </a:r>
            <a:endParaRPr lang="en-US" dirty="0"/>
          </a:p>
          <a:p>
            <a:pPr lvl="1"/>
            <a:r>
              <a:rPr lang="en-US" dirty="0"/>
              <a:t>Conflicts with Hyper-V</a:t>
            </a:r>
          </a:p>
          <a:p>
            <a:pPr lvl="1"/>
            <a:r>
              <a:rPr lang="en-US" dirty="0"/>
              <a:t>Conflicts with Docker for Windows</a:t>
            </a:r>
          </a:p>
          <a:p>
            <a:pPr lvl="1"/>
            <a:endParaRPr lang="en-US" dirty="0"/>
          </a:p>
        </p:txBody>
      </p:sp>
      <p:sp>
        <p:nvSpPr>
          <p:cNvPr id="8" name="Text Placeholder 7"/>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280187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Machine</a:t>
            </a:r>
          </a:p>
        </p:txBody>
      </p:sp>
      <p:sp>
        <p:nvSpPr>
          <p:cNvPr id="7" name="Content Placeholder 6"/>
          <p:cNvSpPr>
            <a:spLocks noGrp="1"/>
          </p:cNvSpPr>
          <p:nvPr>
            <p:ph idx="1"/>
          </p:nvPr>
        </p:nvSpPr>
        <p:spPr/>
        <p:txBody>
          <a:bodyPr>
            <a:normAutofit/>
          </a:bodyPr>
          <a:lstStyle/>
          <a:p>
            <a:r>
              <a:rPr lang="en-US" dirty="0"/>
              <a:t>Install and run Docker on Mac or Windows</a:t>
            </a:r>
          </a:p>
          <a:p>
            <a:r>
              <a:rPr lang="en-US" dirty="0"/>
              <a:t>Provision and manage multiple remote Docker hosts</a:t>
            </a:r>
          </a:p>
          <a:p>
            <a:r>
              <a:rPr lang="en-US" dirty="0"/>
              <a:t>Provision Swarm clusters</a:t>
            </a:r>
          </a:p>
        </p:txBody>
      </p:sp>
      <p:sp>
        <p:nvSpPr>
          <p:cNvPr id="8" name="Text Placeholder 7"/>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660404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Compose</a:t>
            </a:r>
          </a:p>
        </p:txBody>
      </p:sp>
      <p:sp>
        <p:nvSpPr>
          <p:cNvPr id="7" name="Content Placeholder 6"/>
          <p:cNvSpPr>
            <a:spLocks noGrp="1"/>
          </p:cNvSpPr>
          <p:nvPr>
            <p:ph idx="1"/>
          </p:nvPr>
        </p:nvSpPr>
        <p:spPr/>
        <p:txBody>
          <a:bodyPr>
            <a:normAutofit/>
          </a:bodyPr>
          <a:lstStyle/>
          <a:p>
            <a:r>
              <a:rPr lang="en-US" dirty="0"/>
              <a:t>Tool for defining and running multi-container Docker applications</a:t>
            </a:r>
          </a:p>
          <a:p>
            <a:pPr lvl="1"/>
            <a:r>
              <a:rPr lang="en-US" dirty="0"/>
              <a:t>Define your app’s environment with a </a:t>
            </a:r>
            <a:r>
              <a:rPr lang="en-US" dirty="0" err="1"/>
              <a:t>Dockerfile</a:t>
            </a:r>
            <a:endParaRPr lang="en-US" dirty="0"/>
          </a:p>
          <a:p>
            <a:pPr lvl="1"/>
            <a:r>
              <a:rPr lang="en-US" dirty="0"/>
              <a:t>Define services that make up your app in </a:t>
            </a:r>
            <a:r>
              <a:rPr lang="en-US" dirty="0" err="1"/>
              <a:t>docker-compose.yml</a:t>
            </a:r>
            <a:endParaRPr lang="en-US" dirty="0"/>
          </a:p>
          <a:p>
            <a:pPr lvl="1"/>
            <a:r>
              <a:rPr lang="en-US" dirty="0"/>
              <a:t>Run</a:t>
            </a:r>
          </a:p>
          <a:p>
            <a:pPr lvl="1"/>
            <a:endParaRPr lang="en-US" dirty="0"/>
          </a:p>
        </p:txBody>
      </p:sp>
      <p:sp>
        <p:nvSpPr>
          <p:cNvPr id="8" name="Text Placeholder 7"/>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3462058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Swarm</a:t>
            </a:r>
          </a:p>
        </p:txBody>
      </p:sp>
      <p:sp>
        <p:nvSpPr>
          <p:cNvPr id="7" name="Content Placeholder 6"/>
          <p:cNvSpPr>
            <a:spLocks noGrp="1"/>
          </p:cNvSpPr>
          <p:nvPr>
            <p:ph idx="1"/>
          </p:nvPr>
        </p:nvSpPr>
        <p:spPr/>
        <p:txBody>
          <a:bodyPr>
            <a:normAutofit/>
          </a:bodyPr>
          <a:lstStyle/>
          <a:p>
            <a:r>
              <a:rPr lang="en-US" dirty="0"/>
              <a:t>Prior to version 1.12</a:t>
            </a:r>
          </a:p>
          <a:p>
            <a:pPr lvl="1"/>
            <a:r>
              <a:rPr lang="en-US" dirty="0"/>
              <a:t>Docker Swarm is native clustering for Docker</a:t>
            </a:r>
          </a:p>
          <a:p>
            <a:pPr lvl="1"/>
            <a:r>
              <a:rPr lang="en-US" dirty="0"/>
              <a:t>Turns a pool of Docker hosts into a single, virtual Docker host</a:t>
            </a:r>
          </a:p>
          <a:p>
            <a:pPr lvl="1"/>
            <a:r>
              <a:rPr lang="en-US" dirty="0"/>
              <a:t>Uses the standard Docker API, any tool that already communicates with a Docker daemon can use Swarm to transparently scale to multiple hosts</a:t>
            </a:r>
          </a:p>
          <a:p>
            <a:r>
              <a:rPr lang="en-US" dirty="0"/>
              <a:t>Functionality folded into Docker in 1.12</a:t>
            </a:r>
          </a:p>
          <a:p>
            <a:pPr lvl="1"/>
            <a:r>
              <a:rPr lang="en-US" dirty="0"/>
              <a:t>Swarm mode</a:t>
            </a:r>
          </a:p>
          <a:p>
            <a:pPr lvl="1"/>
            <a:endParaRPr lang="en-US" dirty="0"/>
          </a:p>
        </p:txBody>
      </p:sp>
      <p:sp>
        <p:nvSpPr>
          <p:cNvPr id="8" name="Text Placeholder 7"/>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3257401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Docker Container Fundamentals</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16195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Container Fundamentals</a:t>
            </a:r>
          </a:p>
        </p:txBody>
      </p:sp>
      <p:sp>
        <p:nvSpPr>
          <p:cNvPr id="7" name="Content Placeholder 6"/>
          <p:cNvSpPr>
            <a:spLocks noGrp="1"/>
          </p:cNvSpPr>
          <p:nvPr>
            <p:ph idx="1"/>
          </p:nvPr>
        </p:nvSpPr>
        <p:spPr/>
        <p:txBody>
          <a:bodyPr>
            <a:normAutofit/>
          </a:bodyPr>
          <a:lstStyle/>
          <a:p>
            <a:pPr lvl="1"/>
            <a:r>
              <a:rPr lang="en-US" dirty="0" err="1"/>
              <a:t>dockerd</a:t>
            </a:r>
            <a:endParaRPr lang="en-US" dirty="0"/>
          </a:p>
          <a:p>
            <a:pPr lvl="1"/>
            <a:r>
              <a:rPr lang="en-US" dirty="0"/>
              <a:t>thin layer between containers and the kernel</a:t>
            </a:r>
          </a:p>
        </p:txBody>
      </p:sp>
      <p:sp>
        <p:nvSpPr>
          <p:cNvPr id="8" name="Text Placeholder 7"/>
          <p:cNvSpPr>
            <a:spLocks noGrp="1"/>
          </p:cNvSpPr>
          <p:nvPr>
            <p:ph type="body" sz="half" idx="2"/>
          </p:nvPr>
        </p:nvSpPr>
        <p:spPr/>
        <p:txBody>
          <a:bodyPr/>
          <a:lstStyle/>
          <a:p>
            <a:r>
              <a:rPr lang="en-US" dirty="0"/>
              <a:t>Docker Daemon</a:t>
            </a:r>
          </a:p>
        </p:txBody>
      </p:sp>
    </p:spTree>
    <p:extLst>
      <p:ext uri="{BB962C8B-B14F-4D97-AF65-F5344CB8AC3E}">
        <p14:creationId xmlns:p14="http://schemas.microsoft.com/office/powerpoint/2010/main" val="1078622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A Brief History of Containers</a:t>
            </a:r>
          </a:p>
        </p:txBody>
      </p:sp>
      <p:sp>
        <p:nvSpPr>
          <p:cNvPr id="6" name="Subtitle 5"/>
          <p:cNvSpPr>
            <a:spLocks noGrp="1"/>
          </p:cNvSpPr>
          <p:nvPr>
            <p:ph type="subTitle" idx="1"/>
          </p:nvPr>
        </p:nvSpPr>
        <p:spPr/>
        <p:txBody>
          <a:bodyPr/>
          <a:lstStyle/>
          <a:p>
            <a:r>
              <a:rPr lang="en-US" dirty="0"/>
              <a:t>Before Docker</a:t>
            </a:r>
          </a:p>
        </p:txBody>
      </p:sp>
    </p:spTree>
    <p:extLst>
      <p:ext uri="{BB962C8B-B14F-4D97-AF65-F5344CB8AC3E}">
        <p14:creationId xmlns:p14="http://schemas.microsoft.com/office/powerpoint/2010/main" val="3371711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Container Fundamentals</a:t>
            </a:r>
          </a:p>
        </p:txBody>
      </p:sp>
      <p:sp>
        <p:nvSpPr>
          <p:cNvPr id="7" name="Content Placeholder 6"/>
          <p:cNvSpPr>
            <a:spLocks noGrp="1"/>
          </p:cNvSpPr>
          <p:nvPr>
            <p:ph idx="1"/>
          </p:nvPr>
        </p:nvSpPr>
        <p:spPr/>
        <p:txBody>
          <a:bodyPr>
            <a:normAutofit/>
          </a:bodyPr>
          <a:lstStyle/>
          <a:p>
            <a:pPr lvl="1"/>
            <a:r>
              <a:rPr lang="en-US" dirty="0"/>
              <a:t>Developer user </a:t>
            </a:r>
            <a:r>
              <a:rPr lang="en-US" dirty="0" err="1"/>
              <a:t>dockerfiles</a:t>
            </a:r>
            <a:r>
              <a:rPr lang="en-US" dirty="0"/>
              <a:t> to build container images</a:t>
            </a:r>
          </a:p>
        </p:txBody>
      </p:sp>
      <p:sp>
        <p:nvSpPr>
          <p:cNvPr id="8" name="Text Placeholder 7"/>
          <p:cNvSpPr>
            <a:spLocks noGrp="1"/>
          </p:cNvSpPr>
          <p:nvPr>
            <p:ph type="body" sz="half" idx="2"/>
          </p:nvPr>
        </p:nvSpPr>
        <p:spPr/>
        <p:txBody>
          <a:bodyPr/>
          <a:lstStyle/>
          <a:p>
            <a:r>
              <a:rPr lang="en-US" dirty="0" err="1"/>
              <a:t>Dockerfile</a:t>
            </a:r>
            <a:endParaRPr lang="en-US" dirty="0"/>
          </a:p>
        </p:txBody>
      </p:sp>
    </p:spTree>
    <p:extLst>
      <p:ext uri="{BB962C8B-B14F-4D97-AF65-F5344CB8AC3E}">
        <p14:creationId xmlns:p14="http://schemas.microsoft.com/office/powerpoint/2010/main" val="791730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Dockerfile</a:t>
            </a:r>
            <a:endParaRPr lang="en-US" dirty="0"/>
          </a:p>
        </p:txBody>
      </p:sp>
      <p:sp>
        <p:nvSpPr>
          <p:cNvPr id="6" name="Text Placeholder 5"/>
          <p:cNvSpPr>
            <a:spLocks noGrp="1"/>
          </p:cNvSpPr>
          <p:nvPr>
            <p:ph type="body" sz="half" idx="2"/>
          </p:nvPr>
        </p:nvSpPr>
        <p:spPr>
          <a:xfrm>
            <a:off x="1148798" y="3313651"/>
            <a:ext cx="10790969" cy="2991375"/>
          </a:xfrm>
        </p:spPr>
        <p:txBody>
          <a:bodyPr>
            <a:noAutofit/>
          </a:bodyPr>
          <a:lstStyle/>
          <a:p>
            <a:r>
              <a:rPr lang="en-US" sz="2000" dirty="0">
                <a:latin typeface="Consolas" panose="020B0609020204030204" pitchFamily="49" charset="0"/>
              </a:rPr>
              <a:t>FROM </a:t>
            </a:r>
            <a:r>
              <a:rPr lang="en-US" sz="2000" dirty="0" err="1">
                <a:latin typeface="Consolas" panose="020B0609020204030204" pitchFamily="49" charset="0"/>
              </a:rPr>
              <a:t>microsoft</a:t>
            </a:r>
            <a:r>
              <a:rPr lang="en-US" sz="2000" dirty="0">
                <a:latin typeface="Consolas" panose="020B0609020204030204" pitchFamily="49" charset="0"/>
              </a:rPr>
              <a:t>/</a:t>
            </a:r>
            <a:r>
              <a:rPr lang="en-US" sz="2000" dirty="0" err="1">
                <a:latin typeface="Consolas" panose="020B0609020204030204" pitchFamily="49" charset="0"/>
              </a:rPr>
              <a:t>iis</a:t>
            </a:r>
            <a:r>
              <a:rPr lang="en-US" sz="2000" dirty="0">
                <a:latin typeface="Consolas" panose="020B0609020204030204" pitchFamily="49" charset="0"/>
              </a:rPr>
              <a:t> </a:t>
            </a:r>
          </a:p>
          <a:p>
            <a:r>
              <a:rPr lang="en-US" sz="2000" dirty="0">
                <a:latin typeface="Consolas" panose="020B0609020204030204" pitchFamily="49" charset="0"/>
              </a:rPr>
              <a:t>RUN </a:t>
            </a:r>
            <a:r>
              <a:rPr lang="en-US" sz="2000" dirty="0" err="1">
                <a:latin typeface="Consolas" panose="020B0609020204030204" pitchFamily="49" charset="0"/>
              </a:rPr>
              <a:t>mkdir</a:t>
            </a:r>
            <a:r>
              <a:rPr lang="en-US" sz="2000" dirty="0">
                <a:latin typeface="Consolas" panose="020B0609020204030204" pitchFamily="49" charset="0"/>
              </a:rPr>
              <a:t> C:\site </a:t>
            </a:r>
          </a:p>
          <a:p>
            <a:r>
              <a:rPr lang="en-US" sz="2000" dirty="0">
                <a:latin typeface="Consolas" panose="020B0609020204030204" pitchFamily="49" charset="0"/>
              </a:rPr>
              <a:t>RUN </a:t>
            </a:r>
            <a:r>
              <a:rPr lang="en-US" sz="2000" dirty="0" err="1">
                <a:latin typeface="Consolas" panose="020B0609020204030204" pitchFamily="49" charset="0"/>
              </a:rPr>
              <a:t>powershell</a:t>
            </a:r>
            <a:r>
              <a:rPr lang="en-US" sz="2000" dirty="0">
                <a:latin typeface="Consolas" panose="020B0609020204030204" pitchFamily="49" charset="0"/>
              </a:rPr>
              <a:t> -</a:t>
            </a:r>
            <a:r>
              <a:rPr lang="en-US" sz="2000" dirty="0" err="1">
                <a:latin typeface="Consolas" panose="020B0609020204030204" pitchFamily="49" charset="0"/>
              </a:rPr>
              <a:t>NoProfile</a:t>
            </a:r>
            <a:r>
              <a:rPr lang="en-US" sz="2000" dirty="0">
                <a:latin typeface="Consolas" panose="020B0609020204030204" pitchFamily="49" charset="0"/>
              </a:rPr>
              <a:t> -Command \ </a:t>
            </a:r>
          </a:p>
          <a:p>
            <a:r>
              <a:rPr lang="en-US" sz="2000" dirty="0">
                <a:latin typeface="Consolas" panose="020B0609020204030204" pitchFamily="49" charset="0"/>
              </a:rPr>
              <a:t>Import-module </a:t>
            </a:r>
            <a:r>
              <a:rPr lang="en-US" sz="2000" dirty="0" err="1">
                <a:latin typeface="Consolas" panose="020B0609020204030204" pitchFamily="49" charset="0"/>
              </a:rPr>
              <a:t>IISAdministration</a:t>
            </a:r>
            <a:r>
              <a:rPr lang="en-US" sz="2000" dirty="0">
                <a:latin typeface="Consolas" panose="020B0609020204030204" pitchFamily="49" charset="0"/>
              </a:rPr>
              <a:t>; \ </a:t>
            </a:r>
          </a:p>
          <a:p>
            <a:r>
              <a:rPr lang="en-US" sz="2000" dirty="0">
                <a:latin typeface="Consolas" panose="020B0609020204030204" pitchFamily="49" charset="0"/>
              </a:rPr>
              <a:t>New-</a:t>
            </a:r>
            <a:r>
              <a:rPr lang="en-US" sz="2000" dirty="0" err="1">
                <a:latin typeface="Consolas" panose="020B0609020204030204" pitchFamily="49" charset="0"/>
              </a:rPr>
              <a:t>IISSite</a:t>
            </a:r>
            <a:r>
              <a:rPr lang="en-US" sz="2000" dirty="0">
                <a:latin typeface="Consolas" panose="020B0609020204030204" pitchFamily="49" charset="0"/>
              </a:rPr>
              <a:t> -Name "Site" -</a:t>
            </a:r>
            <a:r>
              <a:rPr lang="en-US" sz="2000" dirty="0" err="1">
                <a:latin typeface="Consolas" panose="020B0609020204030204" pitchFamily="49" charset="0"/>
              </a:rPr>
              <a:t>PhysicalPath</a:t>
            </a:r>
            <a:r>
              <a:rPr lang="en-US" sz="2000" dirty="0">
                <a:latin typeface="Consolas" panose="020B0609020204030204" pitchFamily="49" charset="0"/>
              </a:rPr>
              <a:t> C:\site -</a:t>
            </a:r>
            <a:r>
              <a:rPr lang="en-US" sz="2000" dirty="0" err="1">
                <a:latin typeface="Consolas" panose="020B0609020204030204" pitchFamily="49" charset="0"/>
              </a:rPr>
              <a:t>BindingInformation</a:t>
            </a:r>
            <a:r>
              <a:rPr lang="en-US" sz="2000" dirty="0">
                <a:latin typeface="Consolas" panose="020B0609020204030204" pitchFamily="49" charset="0"/>
              </a:rPr>
              <a:t> "*:8000:“</a:t>
            </a:r>
          </a:p>
          <a:p>
            <a:r>
              <a:rPr lang="en-US" sz="2000" dirty="0">
                <a:latin typeface="Consolas" panose="020B0609020204030204" pitchFamily="49" charset="0"/>
              </a:rPr>
              <a:t>ADD content/ /site </a:t>
            </a:r>
          </a:p>
          <a:p>
            <a:endParaRPr lang="en-US" sz="2000" dirty="0">
              <a:latin typeface="Consolas" panose="020B0609020204030204" pitchFamily="49" charset="0"/>
            </a:endParaRPr>
          </a:p>
        </p:txBody>
      </p:sp>
    </p:spTree>
    <p:extLst>
      <p:ext uri="{BB962C8B-B14F-4D97-AF65-F5344CB8AC3E}">
        <p14:creationId xmlns:p14="http://schemas.microsoft.com/office/powerpoint/2010/main" val="3098699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4294967295"/>
          </p:nvPr>
        </p:nvSpPr>
        <p:spPr>
          <a:xfrm>
            <a:off x="364270" y="200636"/>
            <a:ext cx="10790237" cy="6595818"/>
          </a:xfrm>
        </p:spPr>
        <p:txBody>
          <a:bodyPr>
            <a:noAutofit/>
          </a:bodyPr>
          <a:lstStyle/>
          <a:p>
            <a:pPr marL="0" indent="0">
              <a:buNone/>
            </a:pPr>
            <a:r>
              <a:rPr lang="en-US" sz="1000" dirty="0">
                <a:latin typeface="Consolas" panose="020B0609020204030204" pitchFamily="49" charset="0"/>
              </a:rPr>
              <a:t># Pull base image.</a:t>
            </a:r>
          </a:p>
          <a:p>
            <a:pPr marL="0" indent="0">
              <a:buNone/>
            </a:pPr>
            <a:r>
              <a:rPr lang="en-US" sz="1000" dirty="0">
                <a:latin typeface="Consolas" panose="020B0609020204030204" pitchFamily="49" charset="0"/>
              </a:rPr>
              <a:t>FROM </a:t>
            </a:r>
            <a:r>
              <a:rPr lang="en-US" sz="1000" dirty="0" err="1">
                <a:latin typeface="Consolas" panose="020B0609020204030204" pitchFamily="49" charset="0"/>
              </a:rPr>
              <a:t>dockerfile</a:t>
            </a:r>
            <a:r>
              <a:rPr lang="en-US" sz="1000" dirty="0">
                <a:latin typeface="Consolas" panose="020B0609020204030204" pitchFamily="49" charset="0"/>
              </a:rPr>
              <a:t>/</a:t>
            </a:r>
            <a:r>
              <a:rPr lang="en-US" sz="1000" dirty="0" err="1">
                <a:latin typeface="Consolas" panose="020B0609020204030204" pitchFamily="49" charset="0"/>
              </a:rPr>
              <a:t>ubuntu</a:t>
            </a:r>
            <a:endParaRPr lang="en-US" sz="1000" dirty="0">
              <a:latin typeface="Consolas" panose="020B0609020204030204" pitchFamily="49" charset="0"/>
            </a:endParaRPr>
          </a:p>
          <a:p>
            <a:pPr marL="0" indent="0">
              <a:buNone/>
            </a:pPr>
            <a:endParaRPr lang="en-US" sz="1000" dirty="0">
              <a:latin typeface="Consolas" panose="020B0609020204030204" pitchFamily="49" charset="0"/>
            </a:endParaRPr>
          </a:p>
          <a:p>
            <a:pPr marL="0" indent="0">
              <a:buNone/>
            </a:pPr>
            <a:r>
              <a:rPr lang="en-US" sz="1000" dirty="0">
                <a:latin typeface="Consolas" panose="020B0609020204030204" pitchFamily="49" charset="0"/>
              </a:rPr>
              <a:t># Install Nginx.</a:t>
            </a:r>
          </a:p>
          <a:p>
            <a:pPr marL="0" indent="0">
              <a:buNone/>
            </a:pPr>
            <a:r>
              <a:rPr lang="en-US" sz="1000" dirty="0">
                <a:latin typeface="Consolas" panose="020B0609020204030204" pitchFamily="49" charset="0"/>
              </a:rPr>
              <a:t>RUN \</a:t>
            </a:r>
          </a:p>
          <a:p>
            <a:pPr marL="0" indent="0">
              <a:buNone/>
            </a:pPr>
            <a:r>
              <a:rPr lang="en-US" sz="1000" dirty="0">
                <a:latin typeface="Consolas" panose="020B0609020204030204" pitchFamily="49" charset="0"/>
              </a:rPr>
              <a:t>  add-apt-repository -y </a:t>
            </a:r>
            <a:r>
              <a:rPr lang="en-US" sz="1000" dirty="0" err="1">
                <a:latin typeface="Consolas" panose="020B0609020204030204" pitchFamily="49" charset="0"/>
              </a:rPr>
              <a:t>ppa:nginx</a:t>
            </a:r>
            <a:r>
              <a:rPr lang="en-US" sz="1000" dirty="0">
                <a:latin typeface="Consolas" panose="020B0609020204030204" pitchFamily="49" charset="0"/>
              </a:rPr>
              <a:t>/stable &amp;&amp; \</a:t>
            </a:r>
          </a:p>
          <a:p>
            <a:pPr marL="0" indent="0">
              <a:buNone/>
            </a:pPr>
            <a:r>
              <a:rPr lang="en-US" sz="1000" dirty="0">
                <a:latin typeface="Consolas" panose="020B0609020204030204" pitchFamily="49" charset="0"/>
              </a:rPr>
              <a:t>  apt-get update &amp;&amp; \</a:t>
            </a:r>
          </a:p>
          <a:p>
            <a:pPr marL="0" indent="0">
              <a:buNone/>
            </a:pPr>
            <a:r>
              <a:rPr lang="en-US" sz="1000" dirty="0">
                <a:latin typeface="Consolas" panose="020B0609020204030204" pitchFamily="49" charset="0"/>
              </a:rPr>
              <a:t>  apt-get install -y </a:t>
            </a:r>
            <a:r>
              <a:rPr lang="en-US" sz="1000" dirty="0" err="1">
                <a:latin typeface="Consolas" panose="020B0609020204030204" pitchFamily="49" charset="0"/>
              </a:rPr>
              <a:t>nginx</a:t>
            </a:r>
            <a:r>
              <a:rPr lang="en-US" sz="1000" dirty="0">
                <a:latin typeface="Consolas" panose="020B0609020204030204" pitchFamily="49" charset="0"/>
              </a:rPr>
              <a:t> &amp;&amp; \</a:t>
            </a:r>
          </a:p>
          <a:p>
            <a:pPr marL="0" indent="0">
              <a:buNone/>
            </a:pPr>
            <a:r>
              <a:rPr lang="en-US" sz="1000" dirty="0">
                <a:latin typeface="Consolas" panose="020B0609020204030204" pitchFamily="49" charset="0"/>
              </a:rPr>
              <a:t>  </a:t>
            </a:r>
            <a:r>
              <a:rPr lang="en-US" sz="1000" dirty="0" err="1">
                <a:latin typeface="Consolas" panose="020B0609020204030204" pitchFamily="49" charset="0"/>
              </a:rPr>
              <a:t>rm</a:t>
            </a:r>
            <a:r>
              <a:rPr lang="en-US" sz="1000" dirty="0">
                <a:latin typeface="Consolas" panose="020B0609020204030204" pitchFamily="49" charset="0"/>
              </a:rPr>
              <a:t> -</a:t>
            </a:r>
            <a:r>
              <a:rPr lang="en-US" sz="1000" dirty="0" err="1">
                <a:latin typeface="Consolas" panose="020B0609020204030204" pitchFamily="49" charset="0"/>
              </a:rPr>
              <a:t>rf</a:t>
            </a:r>
            <a:r>
              <a:rPr lang="en-US" sz="1000" dirty="0">
                <a:latin typeface="Consolas" panose="020B0609020204030204" pitchFamily="49" charset="0"/>
              </a:rPr>
              <a:t> /</a:t>
            </a:r>
            <a:r>
              <a:rPr lang="en-US" sz="1000" dirty="0" err="1">
                <a:latin typeface="Consolas" panose="020B0609020204030204" pitchFamily="49" charset="0"/>
              </a:rPr>
              <a:t>var</a:t>
            </a:r>
            <a:r>
              <a:rPr lang="en-US" sz="1000" dirty="0">
                <a:latin typeface="Consolas" panose="020B0609020204030204" pitchFamily="49" charset="0"/>
              </a:rPr>
              <a:t>/lib/apt/lists/* &amp;&amp; \</a:t>
            </a:r>
          </a:p>
          <a:p>
            <a:pPr marL="0" indent="0">
              <a:buNone/>
            </a:pPr>
            <a:r>
              <a:rPr lang="en-US" sz="1000" dirty="0">
                <a:latin typeface="Consolas" panose="020B0609020204030204" pitchFamily="49" charset="0"/>
              </a:rPr>
              <a:t>  echo "\</a:t>
            </a:r>
            <a:r>
              <a:rPr lang="en-US" sz="1000" dirty="0" err="1">
                <a:latin typeface="Consolas" panose="020B0609020204030204" pitchFamily="49" charset="0"/>
              </a:rPr>
              <a:t>ndaemon</a:t>
            </a:r>
            <a:r>
              <a:rPr lang="en-US" sz="1000" dirty="0">
                <a:latin typeface="Consolas" panose="020B0609020204030204" pitchFamily="49" charset="0"/>
              </a:rPr>
              <a:t> off;" &gt;&gt; /</a:t>
            </a:r>
            <a:r>
              <a:rPr lang="en-US" sz="1000" dirty="0" err="1">
                <a:latin typeface="Consolas" panose="020B0609020204030204" pitchFamily="49" charset="0"/>
              </a:rPr>
              <a:t>etc</a:t>
            </a:r>
            <a:r>
              <a:rPr lang="en-US" sz="1000" dirty="0">
                <a:latin typeface="Consolas" panose="020B0609020204030204" pitchFamily="49" charset="0"/>
              </a:rPr>
              <a:t>/</a:t>
            </a:r>
            <a:r>
              <a:rPr lang="en-US" sz="1000" dirty="0" err="1">
                <a:latin typeface="Consolas" panose="020B0609020204030204" pitchFamily="49" charset="0"/>
              </a:rPr>
              <a:t>nginx</a:t>
            </a:r>
            <a:r>
              <a:rPr lang="en-US" sz="1000" dirty="0">
                <a:latin typeface="Consolas" panose="020B0609020204030204" pitchFamily="49" charset="0"/>
              </a:rPr>
              <a:t>/</a:t>
            </a:r>
            <a:r>
              <a:rPr lang="en-US" sz="1000" dirty="0" err="1">
                <a:latin typeface="Consolas" panose="020B0609020204030204" pitchFamily="49" charset="0"/>
              </a:rPr>
              <a:t>nginx.conf</a:t>
            </a:r>
            <a:r>
              <a:rPr lang="en-US" sz="1000" dirty="0">
                <a:latin typeface="Consolas" panose="020B0609020204030204" pitchFamily="49" charset="0"/>
              </a:rPr>
              <a:t> &amp;&amp; \</a:t>
            </a:r>
          </a:p>
          <a:p>
            <a:pPr marL="0" indent="0">
              <a:buNone/>
            </a:pPr>
            <a:r>
              <a:rPr lang="en-US" sz="1000" dirty="0">
                <a:latin typeface="Consolas" panose="020B0609020204030204" pitchFamily="49" charset="0"/>
              </a:rPr>
              <a:t>  </a:t>
            </a:r>
            <a:r>
              <a:rPr lang="en-US" sz="1000" dirty="0" err="1">
                <a:latin typeface="Consolas" panose="020B0609020204030204" pitchFamily="49" charset="0"/>
              </a:rPr>
              <a:t>chown</a:t>
            </a:r>
            <a:r>
              <a:rPr lang="en-US" sz="1000" dirty="0">
                <a:latin typeface="Consolas" panose="020B0609020204030204" pitchFamily="49" charset="0"/>
              </a:rPr>
              <a:t> -R </a:t>
            </a:r>
            <a:r>
              <a:rPr lang="en-US" sz="1000" dirty="0" err="1">
                <a:latin typeface="Consolas" panose="020B0609020204030204" pitchFamily="49" charset="0"/>
              </a:rPr>
              <a:t>www-data:www-data</a:t>
            </a:r>
            <a:r>
              <a:rPr lang="en-US" sz="1000" dirty="0">
                <a:latin typeface="Consolas" panose="020B0609020204030204" pitchFamily="49" charset="0"/>
              </a:rPr>
              <a:t> /</a:t>
            </a:r>
            <a:r>
              <a:rPr lang="en-US" sz="1000" dirty="0" err="1">
                <a:latin typeface="Consolas" panose="020B0609020204030204" pitchFamily="49" charset="0"/>
              </a:rPr>
              <a:t>var</a:t>
            </a:r>
            <a:r>
              <a:rPr lang="en-US" sz="1000" dirty="0">
                <a:latin typeface="Consolas" panose="020B0609020204030204" pitchFamily="49" charset="0"/>
              </a:rPr>
              <a:t>/lib/</a:t>
            </a:r>
            <a:r>
              <a:rPr lang="en-US" sz="1000" dirty="0" err="1">
                <a:latin typeface="Consolas" panose="020B0609020204030204" pitchFamily="49" charset="0"/>
              </a:rPr>
              <a:t>nginx</a:t>
            </a:r>
            <a:endParaRPr lang="en-US" sz="1000" dirty="0">
              <a:latin typeface="Consolas" panose="020B0609020204030204" pitchFamily="49" charset="0"/>
            </a:endParaRPr>
          </a:p>
          <a:p>
            <a:pPr marL="0" indent="0">
              <a:buNone/>
            </a:pPr>
            <a:endParaRPr lang="en-US" sz="1000" dirty="0">
              <a:latin typeface="Consolas" panose="020B0609020204030204" pitchFamily="49" charset="0"/>
            </a:endParaRPr>
          </a:p>
          <a:p>
            <a:pPr marL="0" indent="0">
              <a:buNone/>
            </a:pPr>
            <a:r>
              <a:rPr lang="en-US" sz="1000" dirty="0">
                <a:latin typeface="Consolas" panose="020B0609020204030204" pitchFamily="49" charset="0"/>
              </a:rPr>
              <a:t># Define mountable directories.</a:t>
            </a:r>
          </a:p>
          <a:p>
            <a:pPr marL="0" indent="0">
              <a:buNone/>
            </a:pPr>
            <a:r>
              <a:rPr lang="en-US" sz="1000" dirty="0">
                <a:latin typeface="Consolas" panose="020B0609020204030204" pitchFamily="49" charset="0"/>
              </a:rPr>
              <a:t>VOLUME ["/</a:t>
            </a:r>
            <a:r>
              <a:rPr lang="en-US" sz="1000" dirty="0" err="1">
                <a:latin typeface="Consolas" panose="020B0609020204030204" pitchFamily="49" charset="0"/>
              </a:rPr>
              <a:t>etc</a:t>
            </a:r>
            <a:r>
              <a:rPr lang="en-US" sz="1000" dirty="0">
                <a:latin typeface="Consolas" panose="020B0609020204030204" pitchFamily="49" charset="0"/>
              </a:rPr>
              <a:t>/</a:t>
            </a:r>
            <a:r>
              <a:rPr lang="en-US" sz="1000" dirty="0" err="1">
                <a:latin typeface="Consolas" panose="020B0609020204030204" pitchFamily="49" charset="0"/>
              </a:rPr>
              <a:t>nginx</a:t>
            </a:r>
            <a:r>
              <a:rPr lang="en-US" sz="1000" dirty="0">
                <a:latin typeface="Consolas" panose="020B0609020204030204" pitchFamily="49" charset="0"/>
              </a:rPr>
              <a:t>/sites-enabled", "/</a:t>
            </a:r>
            <a:r>
              <a:rPr lang="en-US" sz="1000" dirty="0" err="1">
                <a:latin typeface="Consolas" panose="020B0609020204030204" pitchFamily="49" charset="0"/>
              </a:rPr>
              <a:t>etc</a:t>
            </a:r>
            <a:r>
              <a:rPr lang="en-US" sz="1000" dirty="0">
                <a:latin typeface="Consolas" panose="020B0609020204030204" pitchFamily="49" charset="0"/>
              </a:rPr>
              <a:t>/</a:t>
            </a:r>
            <a:r>
              <a:rPr lang="en-US" sz="1000" dirty="0" err="1">
                <a:latin typeface="Consolas" panose="020B0609020204030204" pitchFamily="49" charset="0"/>
              </a:rPr>
              <a:t>nginx</a:t>
            </a:r>
            <a:r>
              <a:rPr lang="en-US" sz="1000" dirty="0">
                <a:latin typeface="Consolas" panose="020B0609020204030204" pitchFamily="49" charset="0"/>
              </a:rPr>
              <a:t>/certs", "/</a:t>
            </a:r>
            <a:r>
              <a:rPr lang="en-US" sz="1000" dirty="0" err="1">
                <a:latin typeface="Consolas" panose="020B0609020204030204" pitchFamily="49" charset="0"/>
              </a:rPr>
              <a:t>etc</a:t>
            </a:r>
            <a:r>
              <a:rPr lang="en-US" sz="1000" dirty="0">
                <a:latin typeface="Consolas" panose="020B0609020204030204" pitchFamily="49" charset="0"/>
              </a:rPr>
              <a:t>/</a:t>
            </a:r>
            <a:r>
              <a:rPr lang="en-US" sz="1000" dirty="0" err="1">
                <a:latin typeface="Consolas" panose="020B0609020204030204" pitchFamily="49" charset="0"/>
              </a:rPr>
              <a:t>nginx</a:t>
            </a:r>
            <a:r>
              <a:rPr lang="en-US" sz="1000" dirty="0">
                <a:latin typeface="Consolas" panose="020B0609020204030204" pitchFamily="49" charset="0"/>
              </a:rPr>
              <a:t>/</a:t>
            </a:r>
            <a:r>
              <a:rPr lang="en-US" sz="1000" dirty="0" err="1">
                <a:latin typeface="Consolas" panose="020B0609020204030204" pitchFamily="49" charset="0"/>
              </a:rPr>
              <a:t>conf.d</a:t>
            </a:r>
            <a:r>
              <a:rPr lang="en-US" sz="1000" dirty="0">
                <a:latin typeface="Consolas" panose="020B0609020204030204" pitchFamily="49" charset="0"/>
              </a:rPr>
              <a:t>", "/</a:t>
            </a:r>
            <a:r>
              <a:rPr lang="en-US" sz="1000" dirty="0" err="1">
                <a:latin typeface="Consolas" panose="020B0609020204030204" pitchFamily="49" charset="0"/>
              </a:rPr>
              <a:t>var</a:t>
            </a:r>
            <a:r>
              <a:rPr lang="en-US" sz="1000" dirty="0">
                <a:latin typeface="Consolas" panose="020B0609020204030204" pitchFamily="49" charset="0"/>
              </a:rPr>
              <a:t>/log/</a:t>
            </a:r>
            <a:r>
              <a:rPr lang="en-US" sz="1000" dirty="0" err="1">
                <a:latin typeface="Consolas" panose="020B0609020204030204" pitchFamily="49" charset="0"/>
              </a:rPr>
              <a:t>nginx</a:t>
            </a:r>
            <a:r>
              <a:rPr lang="en-US" sz="1000" dirty="0">
                <a:latin typeface="Consolas" panose="020B0609020204030204" pitchFamily="49" charset="0"/>
              </a:rPr>
              <a:t>", "/</a:t>
            </a:r>
            <a:r>
              <a:rPr lang="en-US" sz="1000" dirty="0" err="1">
                <a:latin typeface="Consolas" panose="020B0609020204030204" pitchFamily="49" charset="0"/>
              </a:rPr>
              <a:t>var</a:t>
            </a:r>
            <a:r>
              <a:rPr lang="en-US" sz="1000" dirty="0">
                <a:latin typeface="Consolas" panose="020B0609020204030204" pitchFamily="49" charset="0"/>
              </a:rPr>
              <a:t>/www/html"]</a:t>
            </a:r>
          </a:p>
          <a:p>
            <a:pPr marL="0" indent="0">
              <a:buNone/>
            </a:pPr>
            <a:endParaRPr lang="en-US" sz="1000" dirty="0">
              <a:latin typeface="Consolas" panose="020B0609020204030204" pitchFamily="49" charset="0"/>
            </a:endParaRPr>
          </a:p>
          <a:p>
            <a:pPr marL="0" indent="0">
              <a:buNone/>
            </a:pPr>
            <a:r>
              <a:rPr lang="en-US" sz="1000" dirty="0">
                <a:latin typeface="Consolas" panose="020B0609020204030204" pitchFamily="49" charset="0"/>
              </a:rPr>
              <a:t># Define working directory.</a:t>
            </a:r>
          </a:p>
          <a:p>
            <a:pPr marL="0" indent="0">
              <a:buNone/>
            </a:pPr>
            <a:r>
              <a:rPr lang="en-US" sz="1000" dirty="0">
                <a:latin typeface="Consolas" panose="020B0609020204030204" pitchFamily="49" charset="0"/>
              </a:rPr>
              <a:t>WORKDIR /</a:t>
            </a:r>
            <a:r>
              <a:rPr lang="en-US" sz="1000" dirty="0" err="1">
                <a:latin typeface="Consolas" panose="020B0609020204030204" pitchFamily="49" charset="0"/>
              </a:rPr>
              <a:t>etc</a:t>
            </a:r>
            <a:r>
              <a:rPr lang="en-US" sz="1000" dirty="0">
                <a:latin typeface="Consolas" panose="020B0609020204030204" pitchFamily="49" charset="0"/>
              </a:rPr>
              <a:t>/</a:t>
            </a:r>
            <a:r>
              <a:rPr lang="en-US" sz="1000" dirty="0" err="1">
                <a:latin typeface="Consolas" panose="020B0609020204030204" pitchFamily="49" charset="0"/>
              </a:rPr>
              <a:t>nginx</a:t>
            </a:r>
            <a:endParaRPr lang="en-US" sz="1000" dirty="0">
              <a:latin typeface="Consolas" panose="020B0609020204030204" pitchFamily="49" charset="0"/>
            </a:endParaRPr>
          </a:p>
          <a:p>
            <a:pPr marL="0" indent="0">
              <a:buNone/>
            </a:pPr>
            <a:endParaRPr lang="en-US" sz="1000" dirty="0">
              <a:latin typeface="Consolas" panose="020B0609020204030204" pitchFamily="49" charset="0"/>
            </a:endParaRPr>
          </a:p>
          <a:p>
            <a:pPr marL="0" indent="0">
              <a:buNone/>
            </a:pPr>
            <a:r>
              <a:rPr lang="en-US" sz="1000" dirty="0">
                <a:latin typeface="Consolas" panose="020B0609020204030204" pitchFamily="49" charset="0"/>
              </a:rPr>
              <a:t># Define default command.</a:t>
            </a:r>
          </a:p>
          <a:p>
            <a:pPr marL="0" indent="0">
              <a:buNone/>
            </a:pPr>
            <a:r>
              <a:rPr lang="en-US" sz="1000" dirty="0">
                <a:latin typeface="Consolas" panose="020B0609020204030204" pitchFamily="49" charset="0"/>
              </a:rPr>
              <a:t>CMD ["</a:t>
            </a:r>
            <a:r>
              <a:rPr lang="en-US" sz="1000" dirty="0" err="1">
                <a:latin typeface="Consolas" panose="020B0609020204030204" pitchFamily="49" charset="0"/>
              </a:rPr>
              <a:t>nginx</a:t>
            </a:r>
            <a:r>
              <a:rPr lang="en-US" sz="1000" dirty="0">
                <a:latin typeface="Consolas" panose="020B0609020204030204" pitchFamily="49" charset="0"/>
              </a:rPr>
              <a:t>"]</a:t>
            </a:r>
          </a:p>
          <a:p>
            <a:pPr marL="0" indent="0">
              <a:buNone/>
            </a:pPr>
            <a:endParaRPr lang="en-US" sz="1000" dirty="0">
              <a:latin typeface="Consolas" panose="020B0609020204030204" pitchFamily="49" charset="0"/>
            </a:endParaRPr>
          </a:p>
          <a:p>
            <a:pPr marL="0" indent="0">
              <a:buNone/>
            </a:pPr>
            <a:r>
              <a:rPr lang="en-US" sz="1000" dirty="0">
                <a:latin typeface="Consolas" panose="020B0609020204030204" pitchFamily="49" charset="0"/>
              </a:rPr>
              <a:t># Expose ports.</a:t>
            </a:r>
          </a:p>
          <a:p>
            <a:pPr marL="0" indent="0">
              <a:buNone/>
            </a:pPr>
            <a:r>
              <a:rPr lang="en-US" sz="1000" dirty="0">
                <a:latin typeface="Consolas" panose="020B0609020204030204" pitchFamily="49" charset="0"/>
              </a:rPr>
              <a:t>EXPOSE 80</a:t>
            </a:r>
          </a:p>
          <a:p>
            <a:pPr marL="0" indent="0">
              <a:buNone/>
            </a:pPr>
            <a:r>
              <a:rPr lang="en-US" sz="1000" dirty="0">
                <a:latin typeface="Consolas" panose="020B0609020204030204" pitchFamily="49" charset="0"/>
              </a:rPr>
              <a:t>EXPOSE 443</a:t>
            </a:r>
          </a:p>
        </p:txBody>
      </p:sp>
    </p:spTree>
    <p:extLst>
      <p:ext uri="{BB962C8B-B14F-4D97-AF65-F5344CB8AC3E}">
        <p14:creationId xmlns:p14="http://schemas.microsoft.com/office/powerpoint/2010/main" val="1078007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Fundamentals</a:t>
            </a:r>
          </a:p>
        </p:txBody>
      </p:sp>
      <p:pic>
        <p:nvPicPr>
          <p:cNvPr id="1026" name="Picture 2" descr="https://docs.microsoft.com/en-us/virtualization/windowscontainers/about/media/containerf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371" y="2343441"/>
            <a:ext cx="8686800" cy="43053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5835" y="6464076"/>
            <a:ext cx="11752975" cy="369332"/>
          </a:xfrm>
          <a:prstGeom prst="rect">
            <a:avLst/>
          </a:prstGeom>
        </p:spPr>
        <p:txBody>
          <a:bodyPr wrap="square">
            <a:spAutoFit/>
          </a:bodyPr>
          <a:lstStyle/>
          <a:p>
            <a:r>
              <a:rPr lang="en-US" dirty="0"/>
              <a:t>Windows Containers - https://docs.microsoft.com/en-us/virtualization/windowscontainers/about/index</a:t>
            </a:r>
          </a:p>
        </p:txBody>
      </p:sp>
    </p:spTree>
    <p:extLst>
      <p:ext uri="{BB962C8B-B14F-4D97-AF65-F5344CB8AC3E}">
        <p14:creationId xmlns:p14="http://schemas.microsoft.com/office/powerpoint/2010/main" val="2449548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Container Fundamentals</a:t>
            </a:r>
          </a:p>
        </p:txBody>
      </p:sp>
      <p:sp>
        <p:nvSpPr>
          <p:cNvPr id="7" name="Content Placeholder 6"/>
          <p:cNvSpPr>
            <a:spLocks noGrp="1"/>
          </p:cNvSpPr>
          <p:nvPr>
            <p:ph idx="1"/>
          </p:nvPr>
        </p:nvSpPr>
        <p:spPr/>
        <p:txBody>
          <a:bodyPr>
            <a:normAutofit/>
          </a:bodyPr>
          <a:lstStyle/>
          <a:p>
            <a:pPr lvl="1"/>
            <a:r>
              <a:rPr lang="en-US" dirty="0"/>
              <a:t>Container Images are Published and Stored here</a:t>
            </a:r>
          </a:p>
          <a:p>
            <a:pPr lvl="1"/>
            <a:r>
              <a:rPr lang="en-US" dirty="0"/>
              <a:t>Docker Hub is a public cloud-based container registry managed by Docker</a:t>
            </a:r>
          </a:p>
          <a:p>
            <a:pPr lvl="1"/>
            <a:endParaRPr lang="en-US" dirty="0"/>
          </a:p>
        </p:txBody>
      </p:sp>
      <p:sp>
        <p:nvSpPr>
          <p:cNvPr id="8" name="Text Placeholder 7"/>
          <p:cNvSpPr>
            <a:spLocks noGrp="1"/>
          </p:cNvSpPr>
          <p:nvPr>
            <p:ph type="body" sz="half" idx="2"/>
          </p:nvPr>
        </p:nvSpPr>
        <p:spPr/>
        <p:txBody>
          <a:bodyPr/>
          <a:lstStyle/>
          <a:p>
            <a:r>
              <a:rPr lang="en-US" dirty="0"/>
              <a:t>Registry</a:t>
            </a:r>
          </a:p>
        </p:txBody>
      </p:sp>
    </p:spTree>
    <p:extLst>
      <p:ext uri="{BB962C8B-B14F-4D97-AF65-F5344CB8AC3E}">
        <p14:creationId xmlns:p14="http://schemas.microsoft.com/office/powerpoint/2010/main" val="662517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Docker Architecture</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52108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9980"/>
            <a:ext cx="12055151" cy="6781022"/>
          </a:xfrm>
          <a:prstGeom prst="rect">
            <a:avLst/>
          </a:prstGeom>
        </p:spPr>
      </p:pic>
      <p:sp>
        <p:nvSpPr>
          <p:cNvPr id="5" name="TextBox 4"/>
          <p:cNvSpPr txBox="1"/>
          <p:nvPr/>
        </p:nvSpPr>
        <p:spPr>
          <a:xfrm>
            <a:off x="134224" y="6604084"/>
            <a:ext cx="11920927" cy="253916"/>
          </a:xfrm>
          <a:prstGeom prst="rect">
            <a:avLst/>
          </a:prstGeom>
          <a:noFill/>
        </p:spPr>
        <p:txBody>
          <a:bodyPr wrap="square" rtlCol="0">
            <a:spAutoFit/>
          </a:bodyPr>
          <a:lstStyle/>
          <a:p>
            <a:r>
              <a:rPr lang="en-US" sz="1050" dirty="0"/>
              <a:t>Source: “</a:t>
            </a:r>
            <a:r>
              <a:rPr lang="en-US" sz="1050" dirty="0" err="1"/>
              <a:t>DockerCon</a:t>
            </a:r>
            <a:r>
              <a:rPr lang="en-US" sz="1050" dirty="0"/>
              <a:t> 16: Windows Server &amp; Docker - The Internals Behind Bringing Docker &amp; Containers to Windows - Black Belt”</a:t>
            </a:r>
          </a:p>
        </p:txBody>
      </p:sp>
    </p:spTree>
    <p:extLst>
      <p:ext uri="{BB962C8B-B14F-4D97-AF65-F5344CB8AC3E}">
        <p14:creationId xmlns:p14="http://schemas.microsoft.com/office/powerpoint/2010/main" val="1691777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
        <p:nvSpPr>
          <p:cNvPr id="4" name="TextBox 3"/>
          <p:cNvSpPr txBox="1"/>
          <p:nvPr/>
        </p:nvSpPr>
        <p:spPr>
          <a:xfrm>
            <a:off x="134224" y="6604084"/>
            <a:ext cx="11920927" cy="253916"/>
          </a:xfrm>
          <a:prstGeom prst="rect">
            <a:avLst/>
          </a:prstGeom>
          <a:noFill/>
        </p:spPr>
        <p:txBody>
          <a:bodyPr wrap="square" rtlCol="0">
            <a:spAutoFit/>
          </a:bodyPr>
          <a:lstStyle/>
          <a:p>
            <a:r>
              <a:rPr lang="en-US" sz="1050" dirty="0"/>
              <a:t>Source: “</a:t>
            </a:r>
            <a:r>
              <a:rPr lang="en-US" sz="1050" dirty="0" err="1"/>
              <a:t>DockerCon</a:t>
            </a:r>
            <a:r>
              <a:rPr lang="en-US" sz="1050" dirty="0"/>
              <a:t> 16: Windows Server &amp; Docker - The Internals Behind Bringing Docker &amp; Containers to Windows - Black Belt”</a:t>
            </a:r>
          </a:p>
        </p:txBody>
      </p:sp>
    </p:spTree>
    <p:extLst>
      <p:ext uri="{BB962C8B-B14F-4D97-AF65-F5344CB8AC3E}">
        <p14:creationId xmlns:p14="http://schemas.microsoft.com/office/powerpoint/2010/main" val="2425585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Architecture</a:t>
            </a:r>
          </a:p>
        </p:txBody>
      </p:sp>
      <p:sp>
        <p:nvSpPr>
          <p:cNvPr id="7" name="Content Placeholder 6"/>
          <p:cNvSpPr>
            <a:spLocks noGrp="1"/>
          </p:cNvSpPr>
          <p:nvPr>
            <p:ph idx="1"/>
          </p:nvPr>
        </p:nvSpPr>
        <p:spPr/>
        <p:txBody>
          <a:bodyPr>
            <a:normAutofit/>
          </a:bodyPr>
          <a:lstStyle/>
          <a:p>
            <a:r>
              <a:rPr lang="en-US" dirty="0"/>
              <a:t>Docker library written in Go. </a:t>
            </a:r>
          </a:p>
          <a:p>
            <a:r>
              <a:rPr lang="en-US" dirty="0"/>
              <a:t>Cross-Platform Unix / Solaris / Linux / Windows</a:t>
            </a:r>
          </a:p>
          <a:p>
            <a:r>
              <a:rPr lang="en-US" dirty="0">
                <a:hlinkClick r:id="rId2"/>
              </a:rPr>
              <a:t>https://github.com/docker/docker/tree/master/libcontainerd</a:t>
            </a:r>
            <a:endParaRPr lang="en-US" dirty="0"/>
          </a:p>
          <a:p>
            <a:r>
              <a:rPr lang="en-US" dirty="0"/>
              <a:t>Uses underlying OS fundamentals to create containers</a:t>
            </a:r>
          </a:p>
        </p:txBody>
      </p:sp>
      <p:sp>
        <p:nvSpPr>
          <p:cNvPr id="8" name="Text Placeholder 7"/>
          <p:cNvSpPr>
            <a:spLocks noGrp="1"/>
          </p:cNvSpPr>
          <p:nvPr>
            <p:ph type="body" sz="half" idx="2"/>
          </p:nvPr>
        </p:nvSpPr>
        <p:spPr/>
        <p:txBody>
          <a:bodyPr/>
          <a:lstStyle/>
          <a:p>
            <a:r>
              <a:rPr lang="en-US" dirty="0" err="1"/>
              <a:t>libcontainerd</a:t>
            </a:r>
            <a:endParaRPr lang="en-US" dirty="0"/>
          </a:p>
        </p:txBody>
      </p:sp>
    </p:spTree>
    <p:extLst>
      <p:ext uri="{BB962C8B-B14F-4D97-AF65-F5344CB8AC3E}">
        <p14:creationId xmlns:p14="http://schemas.microsoft.com/office/powerpoint/2010/main" val="1026608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Architecture</a:t>
            </a:r>
          </a:p>
        </p:txBody>
      </p:sp>
      <p:sp>
        <p:nvSpPr>
          <p:cNvPr id="7" name="Content Placeholder 6"/>
          <p:cNvSpPr>
            <a:spLocks noGrp="1"/>
          </p:cNvSpPr>
          <p:nvPr>
            <p:ph idx="1"/>
          </p:nvPr>
        </p:nvSpPr>
        <p:spPr/>
        <p:txBody>
          <a:bodyPr>
            <a:normAutofit/>
          </a:bodyPr>
          <a:lstStyle/>
          <a:p>
            <a:r>
              <a:rPr lang="en-US" dirty="0"/>
              <a:t>Simple daemon that uses </a:t>
            </a:r>
            <a:r>
              <a:rPr lang="en-US" dirty="0" err="1"/>
              <a:t>runC</a:t>
            </a:r>
            <a:r>
              <a:rPr lang="en-US" dirty="0"/>
              <a:t> to manage containers</a:t>
            </a:r>
          </a:p>
          <a:p>
            <a:r>
              <a:rPr lang="en-US" dirty="0" err="1"/>
              <a:t>Containerd</a:t>
            </a:r>
            <a:r>
              <a:rPr lang="en-US" dirty="0"/>
              <a:t> uses </a:t>
            </a:r>
            <a:r>
              <a:rPr lang="en-US" dirty="0" err="1"/>
              <a:t>gRPC</a:t>
            </a:r>
            <a:r>
              <a:rPr lang="en-US" dirty="0"/>
              <a:t> to expose a CRUD interface around containers</a:t>
            </a:r>
          </a:p>
          <a:p>
            <a:r>
              <a:rPr lang="en-US" dirty="0"/>
              <a:t>Docker Engine expands this, but also images, volumes, networks, builds, etc. using a full-blown HTTP API</a:t>
            </a:r>
          </a:p>
        </p:txBody>
      </p:sp>
      <p:sp>
        <p:nvSpPr>
          <p:cNvPr id="8" name="Text Placeholder 7"/>
          <p:cNvSpPr>
            <a:spLocks noGrp="1"/>
          </p:cNvSpPr>
          <p:nvPr>
            <p:ph type="body" sz="half" idx="2"/>
          </p:nvPr>
        </p:nvSpPr>
        <p:spPr/>
        <p:txBody>
          <a:bodyPr/>
          <a:lstStyle/>
          <a:p>
            <a:r>
              <a:rPr lang="en-US" dirty="0" err="1"/>
              <a:t>runc</a:t>
            </a:r>
            <a:r>
              <a:rPr lang="en-US" dirty="0"/>
              <a:t> + </a:t>
            </a:r>
            <a:r>
              <a:rPr lang="en-US" dirty="0" err="1"/>
              <a:t>containerd</a:t>
            </a:r>
            <a:endParaRPr lang="en-US" dirty="0"/>
          </a:p>
        </p:txBody>
      </p:sp>
    </p:spTree>
    <p:extLst>
      <p:ext uri="{BB962C8B-B14F-4D97-AF65-F5344CB8AC3E}">
        <p14:creationId xmlns:p14="http://schemas.microsoft.com/office/powerpoint/2010/main" val="77050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Brief History of Containers</a:t>
            </a:r>
          </a:p>
        </p:txBody>
      </p:sp>
      <p:sp>
        <p:nvSpPr>
          <p:cNvPr id="7" name="Content Placeholder 6"/>
          <p:cNvSpPr>
            <a:spLocks noGrp="1"/>
          </p:cNvSpPr>
          <p:nvPr>
            <p:ph idx="1"/>
          </p:nvPr>
        </p:nvSpPr>
        <p:spPr/>
        <p:txBody>
          <a:bodyPr/>
          <a:lstStyle/>
          <a:p>
            <a:r>
              <a:rPr lang="en-US" dirty="0" err="1"/>
              <a:t>Chaning</a:t>
            </a:r>
            <a:r>
              <a:rPr lang="en-US" dirty="0"/>
              <a:t> the root directory of a process and all of its children to a new location in the filesystem</a:t>
            </a:r>
          </a:p>
          <a:p>
            <a:r>
              <a:rPr lang="en-US" dirty="0"/>
              <a:t>The beginning of process isolation</a:t>
            </a:r>
          </a:p>
        </p:txBody>
      </p:sp>
      <p:sp>
        <p:nvSpPr>
          <p:cNvPr id="8" name="Text Placeholder 7"/>
          <p:cNvSpPr>
            <a:spLocks noGrp="1"/>
          </p:cNvSpPr>
          <p:nvPr>
            <p:ph type="body" sz="half" idx="2"/>
          </p:nvPr>
        </p:nvSpPr>
        <p:spPr/>
        <p:txBody>
          <a:bodyPr/>
          <a:lstStyle/>
          <a:p>
            <a:r>
              <a:rPr lang="en-US" dirty="0"/>
              <a:t>1979: Unix V7</a:t>
            </a:r>
          </a:p>
          <a:p>
            <a:r>
              <a:rPr lang="en-US" dirty="0" err="1"/>
              <a:t>chroot</a:t>
            </a:r>
            <a:r>
              <a:rPr lang="en-US" dirty="0"/>
              <a:t> Introduced</a:t>
            </a:r>
          </a:p>
        </p:txBody>
      </p:sp>
      <p:sp>
        <p:nvSpPr>
          <p:cNvPr id="9" name="TextBox 8"/>
          <p:cNvSpPr txBox="1"/>
          <p:nvPr/>
        </p:nvSpPr>
        <p:spPr>
          <a:xfrm>
            <a:off x="0" y="6383215"/>
            <a:ext cx="12191999" cy="284693"/>
          </a:xfrm>
          <a:prstGeom prst="rect">
            <a:avLst/>
          </a:prstGeom>
          <a:noFill/>
        </p:spPr>
        <p:txBody>
          <a:bodyPr wrap="square" rtlCol="0">
            <a:spAutoFit/>
          </a:bodyPr>
          <a:lstStyle/>
          <a:p>
            <a:pPr algn="ctr"/>
            <a:r>
              <a:rPr lang="en-US" sz="1250" dirty="0"/>
              <a:t>A Brief History of Containers: From 1970s </a:t>
            </a:r>
            <a:r>
              <a:rPr lang="en-US" sz="1250" dirty="0" err="1"/>
              <a:t>chroot</a:t>
            </a:r>
            <a:r>
              <a:rPr lang="en-US" sz="1250" dirty="0"/>
              <a:t> to Docker 2016 - http://blog.aquasec.com/a-brief-history-of-containers-from-1970s-chroot-to-docker-2016</a:t>
            </a:r>
          </a:p>
        </p:txBody>
      </p:sp>
    </p:spTree>
    <p:extLst>
      <p:ext uri="{BB962C8B-B14F-4D97-AF65-F5344CB8AC3E}">
        <p14:creationId xmlns:p14="http://schemas.microsoft.com/office/powerpoint/2010/main" val="141049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Architecture</a:t>
            </a:r>
          </a:p>
        </p:txBody>
      </p:sp>
      <p:sp>
        <p:nvSpPr>
          <p:cNvPr id="7" name="Content Placeholder 6"/>
          <p:cNvSpPr>
            <a:spLocks noGrp="1"/>
          </p:cNvSpPr>
          <p:nvPr>
            <p:ph idx="1"/>
          </p:nvPr>
        </p:nvSpPr>
        <p:spPr/>
        <p:txBody>
          <a:bodyPr>
            <a:normAutofit/>
          </a:bodyPr>
          <a:lstStyle/>
          <a:p>
            <a:r>
              <a:rPr lang="en-US" dirty="0"/>
              <a:t>Public interface to manage running containers</a:t>
            </a:r>
          </a:p>
          <a:p>
            <a:r>
              <a:rPr lang="en-US" dirty="0"/>
              <a:t>Replaces </a:t>
            </a:r>
            <a:r>
              <a:rPr lang="en-US" dirty="0" err="1"/>
              <a:t>containerd</a:t>
            </a:r>
            <a:r>
              <a:rPr lang="en-US" dirty="0"/>
              <a:t> for Windows</a:t>
            </a:r>
          </a:p>
          <a:p>
            <a:r>
              <a:rPr lang="en-US" dirty="0"/>
              <a:t>Abstracts low-level kernel capabilities</a:t>
            </a:r>
          </a:p>
          <a:p>
            <a:r>
              <a:rPr lang="en-US" dirty="0">
                <a:hlinkClick r:id="rId2"/>
              </a:rPr>
              <a:t>https://blogs.technet.microsoft.com/virtualization/2017/01/27/introducing-the-host-compute-service-hcs/</a:t>
            </a:r>
            <a:endParaRPr lang="en-US" dirty="0"/>
          </a:p>
        </p:txBody>
      </p:sp>
      <p:sp>
        <p:nvSpPr>
          <p:cNvPr id="8" name="Text Placeholder 7"/>
          <p:cNvSpPr>
            <a:spLocks noGrp="1"/>
          </p:cNvSpPr>
          <p:nvPr>
            <p:ph type="body" sz="half" idx="2"/>
          </p:nvPr>
        </p:nvSpPr>
        <p:spPr/>
        <p:txBody>
          <a:bodyPr/>
          <a:lstStyle/>
          <a:p>
            <a:r>
              <a:rPr lang="en-US" dirty="0"/>
              <a:t>Compute Service</a:t>
            </a:r>
          </a:p>
        </p:txBody>
      </p:sp>
      <p:sp>
        <p:nvSpPr>
          <p:cNvPr id="6" name="TextBox 5"/>
          <p:cNvSpPr txBox="1"/>
          <p:nvPr/>
        </p:nvSpPr>
        <p:spPr>
          <a:xfrm>
            <a:off x="134224" y="6604084"/>
            <a:ext cx="11920927" cy="253916"/>
          </a:xfrm>
          <a:prstGeom prst="rect">
            <a:avLst/>
          </a:prstGeom>
          <a:noFill/>
        </p:spPr>
        <p:txBody>
          <a:bodyPr wrap="square" rtlCol="0">
            <a:spAutoFit/>
          </a:bodyPr>
          <a:lstStyle/>
          <a:p>
            <a:r>
              <a:rPr lang="en-US" sz="1050" dirty="0"/>
              <a:t>Source: “</a:t>
            </a:r>
            <a:r>
              <a:rPr lang="en-US" sz="1050" dirty="0" err="1"/>
              <a:t>DockerCon</a:t>
            </a:r>
            <a:r>
              <a:rPr lang="en-US" sz="1050" dirty="0"/>
              <a:t> 16: Windows Server &amp; Docker - The Internals Behind Bringing Docker &amp; Containers to Windows - Black Belt”</a:t>
            </a:r>
          </a:p>
        </p:txBody>
      </p:sp>
    </p:spTree>
    <p:extLst>
      <p:ext uri="{BB962C8B-B14F-4D97-AF65-F5344CB8AC3E}">
        <p14:creationId xmlns:p14="http://schemas.microsoft.com/office/powerpoint/2010/main" val="4161304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Architecture</a:t>
            </a:r>
          </a:p>
        </p:txBody>
      </p:sp>
      <p:sp>
        <p:nvSpPr>
          <p:cNvPr id="7" name="Content Placeholder 6"/>
          <p:cNvSpPr>
            <a:spLocks noGrp="1"/>
          </p:cNvSpPr>
          <p:nvPr>
            <p:ph idx="1"/>
          </p:nvPr>
        </p:nvSpPr>
        <p:spPr/>
        <p:txBody>
          <a:bodyPr>
            <a:normAutofit/>
          </a:bodyPr>
          <a:lstStyle/>
          <a:p>
            <a:r>
              <a:rPr lang="en-US" dirty="0"/>
              <a:t>Part of the Win32 API</a:t>
            </a:r>
          </a:p>
          <a:p>
            <a:r>
              <a:rPr lang="en-US" dirty="0"/>
              <a:t>Allows a group of processes to be managed as a single object</a:t>
            </a:r>
          </a:p>
          <a:p>
            <a:r>
              <a:rPr lang="en-US" dirty="0"/>
              <a:t>https://msdn.microsoft.com/en-us/library/windows/desktop/ms684161(v=vs.85).aspx</a:t>
            </a:r>
          </a:p>
        </p:txBody>
      </p:sp>
      <p:sp>
        <p:nvSpPr>
          <p:cNvPr id="8" name="Text Placeholder 7"/>
          <p:cNvSpPr>
            <a:spLocks noGrp="1"/>
          </p:cNvSpPr>
          <p:nvPr>
            <p:ph type="body" sz="half" idx="2"/>
          </p:nvPr>
        </p:nvSpPr>
        <p:spPr/>
        <p:txBody>
          <a:bodyPr/>
          <a:lstStyle/>
          <a:p>
            <a:r>
              <a:rPr lang="en-US" dirty="0"/>
              <a:t>Job Objects</a:t>
            </a:r>
          </a:p>
        </p:txBody>
      </p:sp>
      <p:sp>
        <p:nvSpPr>
          <p:cNvPr id="6" name="TextBox 5"/>
          <p:cNvSpPr txBox="1"/>
          <p:nvPr/>
        </p:nvSpPr>
        <p:spPr>
          <a:xfrm>
            <a:off x="134224" y="6604084"/>
            <a:ext cx="11920927" cy="253916"/>
          </a:xfrm>
          <a:prstGeom prst="rect">
            <a:avLst/>
          </a:prstGeom>
          <a:noFill/>
        </p:spPr>
        <p:txBody>
          <a:bodyPr wrap="square" rtlCol="0">
            <a:spAutoFit/>
          </a:bodyPr>
          <a:lstStyle/>
          <a:p>
            <a:r>
              <a:rPr lang="en-US" sz="1050" dirty="0"/>
              <a:t>Source: “</a:t>
            </a:r>
            <a:r>
              <a:rPr lang="en-US" sz="1050" dirty="0" err="1"/>
              <a:t>DockerCon</a:t>
            </a:r>
            <a:r>
              <a:rPr lang="en-US" sz="1050" dirty="0"/>
              <a:t> 16: Windows Server &amp; Docker - The Internals Behind Bringing Docker &amp; Containers to Windows - Black Belt”</a:t>
            </a:r>
          </a:p>
        </p:txBody>
      </p:sp>
    </p:spTree>
    <p:extLst>
      <p:ext uri="{BB962C8B-B14F-4D97-AF65-F5344CB8AC3E}">
        <p14:creationId xmlns:p14="http://schemas.microsoft.com/office/powerpoint/2010/main" val="3260830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Architecture</a:t>
            </a:r>
          </a:p>
        </p:txBody>
      </p:sp>
      <p:sp>
        <p:nvSpPr>
          <p:cNvPr id="7" name="Content Placeholder 6"/>
          <p:cNvSpPr>
            <a:spLocks noGrp="1"/>
          </p:cNvSpPr>
          <p:nvPr>
            <p:ph idx="1"/>
          </p:nvPr>
        </p:nvSpPr>
        <p:spPr/>
        <p:txBody>
          <a:bodyPr>
            <a:normAutofit/>
          </a:bodyPr>
          <a:lstStyle/>
          <a:p>
            <a:r>
              <a:rPr lang="en-US" dirty="0"/>
              <a:t>Extends the Job Object</a:t>
            </a:r>
          </a:p>
          <a:p>
            <a:r>
              <a:rPr lang="en-US" dirty="0"/>
              <a:t>New Namespace Virtualization</a:t>
            </a:r>
          </a:p>
          <a:p>
            <a:pPr lvl="1"/>
            <a:r>
              <a:rPr lang="en-US" dirty="0"/>
              <a:t>Registry</a:t>
            </a:r>
          </a:p>
          <a:p>
            <a:pPr lvl="1"/>
            <a:r>
              <a:rPr lang="en-US" dirty="0"/>
              <a:t>Process ID</a:t>
            </a:r>
          </a:p>
          <a:p>
            <a:pPr lvl="1"/>
            <a:r>
              <a:rPr lang="en-US" dirty="0"/>
              <a:t>Object Namespace</a:t>
            </a:r>
          </a:p>
          <a:p>
            <a:pPr lvl="1"/>
            <a:r>
              <a:rPr lang="en-US" dirty="0"/>
              <a:t>File system</a:t>
            </a:r>
          </a:p>
          <a:p>
            <a:pPr lvl="1"/>
            <a:r>
              <a:rPr lang="en-US" dirty="0"/>
              <a:t>Network Compartments</a:t>
            </a:r>
          </a:p>
        </p:txBody>
      </p:sp>
      <p:sp>
        <p:nvSpPr>
          <p:cNvPr id="8" name="Text Placeholder 7"/>
          <p:cNvSpPr>
            <a:spLocks noGrp="1"/>
          </p:cNvSpPr>
          <p:nvPr>
            <p:ph type="body" sz="half" idx="2"/>
          </p:nvPr>
        </p:nvSpPr>
        <p:spPr/>
        <p:txBody>
          <a:bodyPr/>
          <a:lstStyle/>
          <a:p>
            <a:r>
              <a:rPr lang="en-US" dirty="0"/>
              <a:t>Namespaces (Silo)</a:t>
            </a:r>
          </a:p>
        </p:txBody>
      </p:sp>
      <p:sp>
        <p:nvSpPr>
          <p:cNvPr id="6" name="TextBox 5"/>
          <p:cNvSpPr txBox="1"/>
          <p:nvPr/>
        </p:nvSpPr>
        <p:spPr>
          <a:xfrm>
            <a:off x="134224" y="6604084"/>
            <a:ext cx="11920927" cy="253916"/>
          </a:xfrm>
          <a:prstGeom prst="rect">
            <a:avLst/>
          </a:prstGeom>
          <a:noFill/>
        </p:spPr>
        <p:txBody>
          <a:bodyPr wrap="square" rtlCol="0">
            <a:spAutoFit/>
          </a:bodyPr>
          <a:lstStyle/>
          <a:p>
            <a:r>
              <a:rPr lang="en-US" sz="1050" dirty="0"/>
              <a:t>Source: “</a:t>
            </a:r>
            <a:r>
              <a:rPr lang="en-US" sz="1050" dirty="0" err="1"/>
              <a:t>DockerCon</a:t>
            </a:r>
            <a:r>
              <a:rPr lang="en-US" sz="1050" dirty="0"/>
              <a:t> 16: Windows Server &amp; Docker - The Internals Behind Bringing Docker &amp; Containers to Windows - Black Belt”</a:t>
            </a:r>
          </a:p>
        </p:txBody>
      </p:sp>
    </p:spTree>
    <p:extLst>
      <p:ext uri="{BB962C8B-B14F-4D97-AF65-F5344CB8AC3E}">
        <p14:creationId xmlns:p14="http://schemas.microsoft.com/office/powerpoint/2010/main" val="1017924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Architecture</a:t>
            </a:r>
          </a:p>
        </p:txBody>
      </p:sp>
      <p:sp>
        <p:nvSpPr>
          <p:cNvPr id="7" name="Content Placeholder 6"/>
          <p:cNvSpPr>
            <a:spLocks noGrp="1"/>
          </p:cNvSpPr>
          <p:nvPr>
            <p:ph idx="1"/>
          </p:nvPr>
        </p:nvSpPr>
        <p:spPr/>
        <p:txBody>
          <a:bodyPr>
            <a:normAutofit/>
          </a:bodyPr>
          <a:lstStyle/>
          <a:p>
            <a:r>
              <a:rPr lang="en-US" dirty="0"/>
              <a:t>Kernel view of the world</a:t>
            </a:r>
          </a:p>
          <a:p>
            <a:pPr lvl="1"/>
            <a:r>
              <a:rPr lang="en-US" dirty="0"/>
              <a:t>\</a:t>
            </a:r>
            <a:r>
              <a:rPr lang="en-US" dirty="0" err="1"/>
              <a:t>DosDevices</a:t>
            </a:r>
            <a:r>
              <a:rPr lang="en-US" dirty="0"/>
              <a:t>\C:\Windows</a:t>
            </a:r>
          </a:p>
          <a:p>
            <a:pPr lvl="1"/>
            <a:r>
              <a:rPr lang="en-US" dirty="0"/>
              <a:t>\Registry</a:t>
            </a:r>
          </a:p>
          <a:p>
            <a:pPr lvl="1"/>
            <a:r>
              <a:rPr lang="en-US" dirty="0"/>
              <a:t>\Device\</a:t>
            </a:r>
            <a:r>
              <a:rPr lang="en-US" dirty="0" err="1"/>
              <a:t>Tcp</a:t>
            </a:r>
            <a:endParaRPr lang="en-US" dirty="0"/>
          </a:p>
          <a:p>
            <a:pPr lvl="1"/>
            <a:r>
              <a:rPr lang="en-US" dirty="0"/>
              <a:t>\Device\Null</a:t>
            </a:r>
          </a:p>
          <a:p>
            <a:r>
              <a:rPr lang="en-US" dirty="0"/>
              <a:t>Similar concept to </a:t>
            </a:r>
            <a:r>
              <a:rPr lang="en-US" dirty="0" err="1"/>
              <a:t>chroot</a:t>
            </a:r>
            <a:endParaRPr lang="en-US" dirty="0"/>
          </a:p>
          <a:p>
            <a:pPr lvl="1"/>
            <a:r>
              <a:rPr lang="en-US" dirty="0"/>
              <a:t>\Silo\foo\</a:t>
            </a:r>
            <a:r>
              <a:rPr lang="en-US" dirty="0" err="1"/>
              <a:t>DosDevices</a:t>
            </a:r>
            <a:r>
              <a:rPr lang="en-US" dirty="0"/>
              <a:t>\C:\Windows</a:t>
            </a:r>
          </a:p>
          <a:p>
            <a:pPr lvl="1"/>
            <a:r>
              <a:rPr lang="en-US" dirty="0"/>
              <a:t>\Silo\bar\</a:t>
            </a:r>
            <a:r>
              <a:rPr lang="en-US" dirty="0" err="1"/>
              <a:t>DosDevices</a:t>
            </a:r>
            <a:r>
              <a:rPr lang="en-US" dirty="0"/>
              <a:t>\C:\Windows </a:t>
            </a:r>
          </a:p>
        </p:txBody>
      </p:sp>
      <p:sp>
        <p:nvSpPr>
          <p:cNvPr id="8" name="Text Placeholder 7"/>
          <p:cNvSpPr>
            <a:spLocks noGrp="1"/>
          </p:cNvSpPr>
          <p:nvPr>
            <p:ph type="body" sz="half" idx="2"/>
          </p:nvPr>
        </p:nvSpPr>
        <p:spPr/>
        <p:txBody>
          <a:bodyPr/>
          <a:lstStyle/>
          <a:p>
            <a:r>
              <a:rPr lang="en-US" dirty="0"/>
              <a:t>Object Namespaces</a:t>
            </a:r>
          </a:p>
        </p:txBody>
      </p:sp>
      <p:sp>
        <p:nvSpPr>
          <p:cNvPr id="6" name="TextBox 5"/>
          <p:cNvSpPr txBox="1"/>
          <p:nvPr/>
        </p:nvSpPr>
        <p:spPr>
          <a:xfrm>
            <a:off x="134224" y="6604084"/>
            <a:ext cx="11920927" cy="253916"/>
          </a:xfrm>
          <a:prstGeom prst="rect">
            <a:avLst/>
          </a:prstGeom>
          <a:noFill/>
        </p:spPr>
        <p:txBody>
          <a:bodyPr wrap="square" rtlCol="0">
            <a:spAutoFit/>
          </a:bodyPr>
          <a:lstStyle/>
          <a:p>
            <a:r>
              <a:rPr lang="en-US" sz="1050" dirty="0"/>
              <a:t>Source: “</a:t>
            </a:r>
            <a:r>
              <a:rPr lang="en-US" sz="1050" dirty="0" err="1"/>
              <a:t>DockerCon</a:t>
            </a:r>
            <a:r>
              <a:rPr lang="en-US" sz="1050" dirty="0"/>
              <a:t> 16: Windows Server &amp; Docker - The Internals Behind Bringing Docker &amp; Containers to Windows - Black Belt”</a:t>
            </a:r>
          </a:p>
        </p:txBody>
      </p:sp>
    </p:spTree>
    <p:extLst>
      <p:ext uri="{BB962C8B-B14F-4D97-AF65-F5344CB8AC3E}">
        <p14:creationId xmlns:p14="http://schemas.microsoft.com/office/powerpoint/2010/main" val="2282556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Architecture</a:t>
            </a:r>
          </a:p>
        </p:txBody>
      </p:sp>
      <p:sp>
        <p:nvSpPr>
          <p:cNvPr id="7" name="Content Placeholder 6"/>
          <p:cNvSpPr>
            <a:spLocks noGrp="1"/>
          </p:cNvSpPr>
          <p:nvPr>
            <p:ph idx="1"/>
          </p:nvPr>
        </p:nvSpPr>
        <p:spPr/>
        <p:txBody>
          <a:bodyPr>
            <a:normAutofit/>
          </a:bodyPr>
          <a:lstStyle/>
          <a:p>
            <a:r>
              <a:rPr lang="en-US" dirty="0"/>
              <a:t>Windows Applications expect NTFS semantics</a:t>
            </a:r>
          </a:p>
          <a:p>
            <a:r>
              <a:rPr lang="en-US" dirty="0"/>
              <a:t>Building an union FS with NTFS semantics is hard</a:t>
            </a:r>
          </a:p>
          <a:p>
            <a:r>
              <a:rPr lang="en-US" dirty="0"/>
              <a:t>Hybrid Model</a:t>
            </a:r>
          </a:p>
          <a:p>
            <a:pPr lvl="1"/>
            <a:r>
              <a:rPr lang="en-US" dirty="0"/>
              <a:t>NTFS partitions per container</a:t>
            </a:r>
          </a:p>
          <a:p>
            <a:pPr lvl="1"/>
            <a:r>
              <a:rPr lang="en-US" dirty="0" err="1"/>
              <a:t>Symlinks</a:t>
            </a:r>
            <a:r>
              <a:rPr lang="en-US" dirty="0"/>
              <a:t> to layers on the host file system</a:t>
            </a:r>
          </a:p>
        </p:txBody>
      </p:sp>
      <p:sp>
        <p:nvSpPr>
          <p:cNvPr id="8" name="Text Placeholder 7"/>
          <p:cNvSpPr>
            <a:spLocks noGrp="1"/>
          </p:cNvSpPr>
          <p:nvPr>
            <p:ph type="body" sz="half" idx="2"/>
          </p:nvPr>
        </p:nvSpPr>
        <p:spPr/>
        <p:txBody>
          <a:bodyPr/>
          <a:lstStyle/>
          <a:p>
            <a:r>
              <a:rPr lang="en-US" dirty="0"/>
              <a:t>File system</a:t>
            </a:r>
          </a:p>
        </p:txBody>
      </p:sp>
      <p:sp>
        <p:nvSpPr>
          <p:cNvPr id="6" name="TextBox 5"/>
          <p:cNvSpPr txBox="1"/>
          <p:nvPr/>
        </p:nvSpPr>
        <p:spPr>
          <a:xfrm>
            <a:off x="134224" y="6604084"/>
            <a:ext cx="11920927" cy="253916"/>
          </a:xfrm>
          <a:prstGeom prst="rect">
            <a:avLst/>
          </a:prstGeom>
          <a:noFill/>
        </p:spPr>
        <p:txBody>
          <a:bodyPr wrap="square" rtlCol="0">
            <a:spAutoFit/>
          </a:bodyPr>
          <a:lstStyle/>
          <a:p>
            <a:r>
              <a:rPr lang="en-US" sz="1050" dirty="0"/>
              <a:t>Source: “</a:t>
            </a:r>
            <a:r>
              <a:rPr lang="en-US" sz="1050" dirty="0" err="1"/>
              <a:t>DockerCon</a:t>
            </a:r>
            <a:r>
              <a:rPr lang="en-US" sz="1050" dirty="0"/>
              <a:t> 16: Windows Server &amp; Docker - The Internals Behind Bringing Docker &amp; Containers to Windows - Black Belt”</a:t>
            </a:r>
          </a:p>
        </p:txBody>
      </p:sp>
    </p:spTree>
    <p:extLst>
      <p:ext uri="{BB962C8B-B14F-4D97-AF65-F5344CB8AC3E}">
        <p14:creationId xmlns:p14="http://schemas.microsoft.com/office/powerpoint/2010/main" val="1771148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Architecture</a:t>
            </a:r>
          </a:p>
        </p:txBody>
      </p:sp>
      <p:sp>
        <p:nvSpPr>
          <p:cNvPr id="7" name="Content Placeholder 6"/>
          <p:cNvSpPr>
            <a:spLocks noGrp="1"/>
          </p:cNvSpPr>
          <p:nvPr>
            <p:ph idx="1"/>
          </p:nvPr>
        </p:nvSpPr>
        <p:spPr/>
        <p:txBody>
          <a:bodyPr>
            <a:normAutofit/>
          </a:bodyPr>
          <a:lstStyle/>
          <a:p>
            <a:r>
              <a:rPr lang="en-US" dirty="0"/>
              <a:t>Small file system</a:t>
            </a:r>
          </a:p>
          <a:p>
            <a:r>
              <a:rPr lang="en-US" dirty="0"/>
              <a:t>True union FS</a:t>
            </a:r>
          </a:p>
        </p:txBody>
      </p:sp>
      <p:sp>
        <p:nvSpPr>
          <p:cNvPr id="8" name="Text Placeholder 7"/>
          <p:cNvSpPr>
            <a:spLocks noGrp="1"/>
          </p:cNvSpPr>
          <p:nvPr>
            <p:ph type="body" sz="half" idx="2"/>
          </p:nvPr>
        </p:nvSpPr>
        <p:spPr/>
        <p:txBody>
          <a:bodyPr/>
          <a:lstStyle/>
          <a:p>
            <a:r>
              <a:rPr lang="en-US" dirty="0"/>
              <a:t>Windows Registry</a:t>
            </a:r>
          </a:p>
        </p:txBody>
      </p:sp>
      <p:sp>
        <p:nvSpPr>
          <p:cNvPr id="6" name="TextBox 5"/>
          <p:cNvSpPr txBox="1"/>
          <p:nvPr/>
        </p:nvSpPr>
        <p:spPr>
          <a:xfrm>
            <a:off x="134224" y="6604084"/>
            <a:ext cx="11920927" cy="253916"/>
          </a:xfrm>
          <a:prstGeom prst="rect">
            <a:avLst/>
          </a:prstGeom>
          <a:noFill/>
        </p:spPr>
        <p:txBody>
          <a:bodyPr wrap="square" rtlCol="0">
            <a:spAutoFit/>
          </a:bodyPr>
          <a:lstStyle/>
          <a:p>
            <a:r>
              <a:rPr lang="en-US" sz="1050" dirty="0"/>
              <a:t>Source: “</a:t>
            </a:r>
            <a:r>
              <a:rPr lang="en-US" sz="1050" dirty="0" err="1"/>
              <a:t>DockerCon</a:t>
            </a:r>
            <a:r>
              <a:rPr lang="en-US" sz="1050" dirty="0"/>
              <a:t> 16: Windows Server &amp; Docker - The Internals Behind Bringing Docker &amp; Containers to Windows - Black Belt”</a:t>
            </a:r>
          </a:p>
        </p:txBody>
      </p:sp>
    </p:spTree>
    <p:extLst>
      <p:ext uri="{BB962C8B-B14F-4D97-AF65-F5344CB8AC3E}">
        <p14:creationId xmlns:p14="http://schemas.microsoft.com/office/powerpoint/2010/main" val="390476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Architecture</a:t>
            </a:r>
          </a:p>
        </p:txBody>
      </p:sp>
      <p:sp>
        <p:nvSpPr>
          <p:cNvPr id="7" name="Content Placeholder 6"/>
          <p:cNvSpPr>
            <a:spLocks noGrp="1"/>
          </p:cNvSpPr>
          <p:nvPr>
            <p:ph idx="1"/>
          </p:nvPr>
        </p:nvSpPr>
        <p:spPr/>
        <p:txBody>
          <a:bodyPr>
            <a:normAutofit/>
          </a:bodyPr>
          <a:lstStyle/>
          <a:p>
            <a:r>
              <a:rPr lang="en-US" dirty="0"/>
              <a:t>Docker uses </a:t>
            </a:r>
            <a:r>
              <a:rPr lang="en-US" dirty="0" err="1"/>
              <a:t>Unionfs</a:t>
            </a:r>
            <a:r>
              <a:rPr lang="en-US" dirty="0"/>
              <a:t> to layer Docker images. </a:t>
            </a:r>
          </a:p>
          <a:p>
            <a:r>
              <a:rPr lang="en-US" dirty="0"/>
              <a:t>As actions are done to a base image, layers are created and documented, such that each layer fully describes how to recreate an action. </a:t>
            </a:r>
          </a:p>
          <a:p>
            <a:r>
              <a:rPr lang="en-US" dirty="0"/>
              <a:t>This strategy enables Docker's lightweight images, as only layer updates need to be propagated.</a:t>
            </a:r>
          </a:p>
        </p:txBody>
      </p:sp>
      <p:sp>
        <p:nvSpPr>
          <p:cNvPr id="8" name="Text Placeholder 7"/>
          <p:cNvSpPr>
            <a:spLocks noGrp="1"/>
          </p:cNvSpPr>
          <p:nvPr>
            <p:ph type="body" sz="half" idx="2"/>
          </p:nvPr>
        </p:nvSpPr>
        <p:spPr/>
        <p:txBody>
          <a:bodyPr/>
          <a:lstStyle/>
          <a:p>
            <a:r>
              <a:rPr lang="en-US" dirty="0" err="1"/>
              <a:t>UnionFS</a:t>
            </a:r>
            <a:endParaRPr lang="en-US" dirty="0"/>
          </a:p>
        </p:txBody>
      </p:sp>
      <p:sp>
        <p:nvSpPr>
          <p:cNvPr id="6" name="TextBox 5"/>
          <p:cNvSpPr txBox="1"/>
          <p:nvPr/>
        </p:nvSpPr>
        <p:spPr>
          <a:xfrm>
            <a:off x="134224" y="6604084"/>
            <a:ext cx="11920927" cy="253916"/>
          </a:xfrm>
          <a:prstGeom prst="rect">
            <a:avLst/>
          </a:prstGeom>
          <a:noFill/>
        </p:spPr>
        <p:txBody>
          <a:bodyPr wrap="square" rtlCol="0">
            <a:spAutoFit/>
          </a:bodyPr>
          <a:lstStyle/>
          <a:p>
            <a:r>
              <a:rPr lang="en-US" sz="1050" dirty="0"/>
              <a:t>Source: https://en.wikipedia.org/wiki/UnionFS</a:t>
            </a:r>
          </a:p>
        </p:txBody>
      </p:sp>
    </p:spTree>
    <p:extLst>
      <p:ext uri="{BB962C8B-B14F-4D97-AF65-F5344CB8AC3E}">
        <p14:creationId xmlns:p14="http://schemas.microsoft.com/office/powerpoint/2010/main" val="1324443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Types</a:t>
            </a:r>
          </a:p>
        </p:txBody>
      </p:sp>
      <p:sp>
        <p:nvSpPr>
          <p:cNvPr id="3" name="Text Placeholder 2"/>
          <p:cNvSpPr>
            <a:spLocks noGrp="1"/>
          </p:cNvSpPr>
          <p:nvPr>
            <p:ph idx="1"/>
          </p:nvPr>
        </p:nvSpPr>
        <p:spPr/>
        <p:txBody>
          <a:bodyPr>
            <a:normAutofit fontScale="92500" lnSpcReduction="20000"/>
          </a:bodyPr>
          <a:lstStyle/>
          <a:p>
            <a:r>
              <a:rPr lang="en-US" sz="4000" dirty="0"/>
              <a:t>Linux Containers</a:t>
            </a:r>
          </a:p>
          <a:p>
            <a:pPr lvl="1"/>
            <a:r>
              <a:rPr lang="en-US" sz="3800" dirty="0"/>
              <a:t>Docker Containers</a:t>
            </a:r>
          </a:p>
          <a:p>
            <a:pPr lvl="1"/>
            <a:r>
              <a:rPr lang="en-US" sz="3800" dirty="0"/>
              <a:t>Rocket Containers</a:t>
            </a:r>
          </a:p>
          <a:p>
            <a:r>
              <a:rPr lang="en-US" sz="4000" dirty="0"/>
              <a:t>Windows Containers</a:t>
            </a:r>
          </a:p>
          <a:p>
            <a:pPr lvl="1"/>
            <a:r>
              <a:rPr lang="en-US" sz="3800" dirty="0"/>
              <a:t>Windows Server Containers</a:t>
            </a:r>
          </a:p>
          <a:p>
            <a:pPr lvl="1"/>
            <a:r>
              <a:rPr lang="en-US" sz="3800" dirty="0"/>
              <a:t>Hyper-V Containers (Default)</a:t>
            </a:r>
          </a:p>
        </p:txBody>
      </p:sp>
    </p:spTree>
    <p:extLst>
      <p:ext uri="{BB962C8B-B14F-4D97-AF65-F5344CB8AC3E}">
        <p14:creationId xmlns:p14="http://schemas.microsoft.com/office/powerpoint/2010/main" val="3434946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Container Types</a:t>
            </a:r>
          </a:p>
        </p:txBody>
      </p:sp>
      <p:sp>
        <p:nvSpPr>
          <p:cNvPr id="7" name="Content Placeholder 6"/>
          <p:cNvSpPr>
            <a:spLocks noGrp="1"/>
          </p:cNvSpPr>
          <p:nvPr>
            <p:ph idx="1"/>
          </p:nvPr>
        </p:nvSpPr>
        <p:spPr/>
        <p:txBody>
          <a:bodyPr>
            <a:normAutofit/>
          </a:bodyPr>
          <a:lstStyle/>
          <a:p>
            <a:r>
              <a:rPr lang="en-US" dirty="0"/>
              <a:t>Docker Image Format</a:t>
            </a:r>
          </a:p>
          <a:p>
            <a:r>
              <a:rPr lang="en-US" dirty="0">
                <a:hlinkClick r:id="rId2"/>
              </a:rPr>
              <a:t>https://github.com/docker/docker/blob/master/image/spec/v1.md</a:t>
            </a:r>
            <a:endParaRPr lang="en-US" dirty="0"/>
          </a:p>
          <a:p>
            <a:r>
              <a:rPr lang="en-US" dirty="0"/>
              <a:t>OCI Image Specification</a:t>
            </a:r>
          </a:p>
          <a:p>
            <a:r>
              <a:rPr lang="en-US" dirty="0">
                <a:hlinkClick r:id="rId3"/>
              </a:rPr>
              <a:t>https://github.com/opencontainers/image-spec</a:t>
            </a:r>
            <a:endParaRPr lang="en-US" dirty="0"/>
          </a:p>
          <a:p>
            <a:r>
              <a:rPr lang="en-US" dirty="0"/>
              <a:t>Main differences are how they approach security</a:t>
            </a:r>
          </a:p>
          <a:p>
            <a:pPr lvl="1"/>
            <a:r>
              <a:rPr lang="en-US" dirty="0"/>
              <a:t>Container Image Security</a:t>
            </a:r>
          </a:p>
          <a:p>
            <a:pPr lvl="1"/>
            <a:r>
              <a:rPr lang="en-US" dirty="0"/>
              <a:t>Preventing root escalation attacks</a:t>
            </a:r>
          </a:p>
          <a:p>
            <a:pPr lvl="1"/>
            <a:r>
              <a:rPr lang="en-US" dirty="0"/>
              <a:t>Portability</a:t>
            </a:r>
          </a:p>
          <a:p>
            <a:pPr lvl="1"/>
            <a:endParaRPr lang="en-US" dirty="0"/>
          </a:p>
          <a:p>
            <a:endParaRPr lang="en-US" dirty="0"/>
          </a:p>
        </p:txBody>
      </p:sp>
      <p:sp>
        <p:nvSpPr>
          <p:cNvPr id="8" name="Text Placeholder 7"/>
          <p:cNvSpPr>
            <a:spLocks noGrp="1"/>
          </p:cNvSpPr>
          <p:nvPr>
            <p:ph type="body" sz="half" idx="2"/>
          </p:nvPr>
        </p:nvSpPr>
        <p:spPr/>
        <p:txBody>
          <a:bodyPr/>
          <a:lstStyle/>
          <a:p>
            <a:r>
              <a:rPr lang="en-US" dirty="0"/>
              <a:t>Linux</a:t>
            </a:r>
          </a:p>
        </p:txBody>
      </p:sp>
      <p:sp>
        <p:nvSpPr>
          <p:cNvPr id="6" name="TextBox 5"/>
          <p:cNvSpPr txBox="1"/>
          <p:nvPr/>
        </p:nvSpPr>
        <p:spPr>
          <a:xfrm>
            <a:off x="134224" y="6604084"/>
            <a:ext cx="11920927" cy="253916"/>
          </a:xfrm>
          <a:prstGeom prst="rect">
            <a:avLst/>
          </a:prstGeom>
          <a:noFill/>
        </p:spPr>
        <p:txBody>
          <a:bodyPr wrap="square" rtlCol="0">
            <a:spAutoFit/>
          </a:bodyPr>
          <a:lstStyle/>
          <a:p>
            <a:r>
              <a:rPr lang="en-US" sz="1050" dirty="0"/>
              <a:t>Source: https://en.wikipedia.org/wiki/UnionFS</a:t>
            </a:r>
          </a:p>
        </p:txBody>
      </p:sp>
    </p:spTree>
    <p:extLst>
      <p:ext uri="{BB962C8B-B14F-4D97-AF65-F5344CB8AC3E}">
        <p14:creationId xmlns:p14="http://schemas.microsoft.com/office/powerpoint/2010/main" val="1057101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Container Types</a:t>
            </a:r>
          </a:p>
        </p:txBody>
      </p:sp>
      <p:sp>
        <p:nvSpPr>
          <p:cNvPr id="7" name="Content Placeholder 6"/>
          <p:cNvSpPr>
            <a:spLocks noGrp="1"/>
          </p:cNvSpPr>
          <p:nvPr>
            <p:ph idx="1"/>
          </p:nvPr>
        </p:nvSpPr>
        <p:spPr/>
        <p:txBody>
          <a:bodyPr>
            <a:normAutofit/>
          </a:bodyPr>
          <a:lstStyle/>
          <a:p>
            <a:r>
              <a:rPr lang="en-US" dirty="0"/>
              <a:t>Rocket Image Format</a:t>
            </a:r>
          </a:p>
          <a:p>
            <a:r>
              <a:rPr lang="en-US" dirty="0"/>
              <a:t>https://github.com/docker/docker/blob/master/image/spec/v1.md</a:t>
            </a:r>
          </a:p>
          <a:p>
            <a:endParaRPr lang="en-US" dirty="0"/>
          </a:p>
        </p:txBody>
      </p:sp>
      <p:sp>
        <p:nvSpPr>
          <p:cNvPr id="8" name="Text Placeholder 7"/>
          <p:cNvSpPr>
            <a:spLocks noGrp="1"/>
          </p:cNvSpPr>
          <p:nvPr>
            <p:ph type="body" sz="half" idx="2"/>
          </p:nvPr>
        </p:nvSpPr>
        <p:spPr/>
        <p:txBody>
          <a:bodyPr/>
          <a:lstStyle/>
          <a:p>
            <a:r>
              <a:rPr lang="en-US" dirty="0"/>
              <a:t>Rocket</a:t>
            </a:r>
          </a:p>
        </p:txBody>
      </p:sp>
      <p:sp>
        <p:nvSpPr>
          <p:cNvPr id="6" name="TextBox 5"/>
          <p:cNvSpPr txBox="1"/>
          <p:nvPr/>
        </p:nvSpPr>
        <p:spPr>
          <a:xfrm>
            <a:off x="134224" y="6604084"/>
            <a:ext cx="11920927" cy="253916"/>
          </a:xfrm>
          <a:prstGeom prst="rect">
            <a:avLst/>
          </a:prstGeom>
          <a:noFill/>
        </p:spPr>
        <p:txBody>
          <a:bodyPr wrap="square" rtlCol="0">
            <a:spAutoFit/>
          </a:bodyPr>
          <a:lstStyle/>
          <a:p>
            <a:r>
              <a:rPr lang="en-US" sz="1050" dirty="0"/>
              <a:t>Source: https://en.wikipedia.org/wiki/UnionFS</a:t>
            </a:r>
          </a:p>
        </p:txBody>
      </p:sp>
    </p:spTree>
    <p:extLst>
      <p:ext uri="{BB962C8B-B14F-4D97-AF65-F5344CB8AC3E}">
        <p14:creationId xmlns:p14="http://schemas.microsoft.com/office/powerpoint/2010/main" val="299027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Brief History of Containers</a:t>
            </a:r>
          </a:p>
        </p:txBody>
      </p:sp>
      <p:sp>
        <p:nvSpPr>
          <p:cNvPr id="7" name="Content Placeholder 6"/>
          <p:cNvSpPr>
            <a:spLocks noGrp="1"/>
          </p:cNvSpPr>
          <p:nvPr>
            <p:ph idx="1"/>
          </p:nvPr>
        </p:nvSpPr>
        <p:spPr/>
        <p:txBody>
          <a:bodyPr/>
          <a:lstStyle/>
          <a:p>
            <a:r>
              <a:rPr lang="en-US" dirty="0"/>
              <a:t>FreeBSD Jails allows administrators to partition a FreeBSD computer system into several independent, smaller systems – called “jails” – with the ability to assign an IP address for each system and configuration.</a:t>
            </a:r>
          </a:p>
        </p:txBody>
      </p:sp>
      <p:sp>
        <p:nvSpPr>
          <p:cNvPr id="8" name="Text Placeholder 7"/>
          <p:cNvSpPr>
            <a:spLocks noGrp="1"/>
          </p:cNvSpPr>
          <p:nvPr>
            <p:ph type="body" sz="half" idx="2"/>
          </p:nvPr>
        </p:nvSpPr>
        <p:spPr/>
        <p:txBody>
          <a:bodyPr/>
          <a:lstStyle/>
          <a:p>
            <a:r>
              <a:rPr lang="en-US" dirty="0"/>
              <a:t>2000: FreeBSD</a:t>
            </a:r>
          </a:p>
          <a:p>
            <a:r>
              <a:rPr lang="en-US" dirty="0"/>
              <a:t>Jails</a:t>
            </a:r>
          </a:p>
        </p:txBody>
      </p:sp>
      <p:sp>
        <p:nvSpPr>
          <p:cNvPr id="6" name="TextBox 5"/>
          <p:cNvSpPr txBox="1"/>
          <p:nvPr/>
        </p:nvSpPr>
        <p:spPr>
          <a:xfrm>
            <a:off x="0" y="6383215"/>
            <a:ext cx="12191999" cy="284693"/>
          </a:xfrm>
          <a:prstGeom prst="rect">
            <a:avLst/>
          </a:prstGeom>
          <a:noFill/>
        </p:spPr>
        <p:txBody>
          <a:bodyPr wrap="square" rtlCol="0">
            <a:spAutoFit/>
          </a:bodyPr>
          <a:lstStyle/>
          <a:p>
            <a:pPr algn="ctr"/>
            <a:r>
              <a:rPr lang="en-US" sz="1250" dirty="0"/>
              <a:t>A Brief History of Containers: From 1970s </a:t>
            </a:r>
            <a:r>
              <a:rPr lang="en-US" sz="1250" dirty="0" err="1"/>
              <a:t>chroot</a:t>
            </a:r>
            <a:r>
              <a:rPr lang="en-US" sz="1250" dirty="0"/>
              <a:t> to Docker 2016 - http://blog.aquasec.com/a-brief-history-of-containers-from-1970s-chroot-to-docker-2016</a:t>
            </a:r>
          </a:p>
        </p:txBody>
      </p:sp>
    </p:spTree>
    <p:extLst>
      <p:ext uri="{BB962C8B-B14F-4D97-AF65-F5344CB8AC3E}">
        <p14:creationId xmlns:p14="http://schemas.microsoft.com/office/powerpoint/2010/main" val="3275423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TextBox 4"/>
          <p:cNvSpPr txBox="1"/>
          <p:nvPr/>
        </p:nvSpPr>
        <p:spPr>
          <a:xfrm>
            <a:off x="134224" y="6604084"/>
            <a:ext cx="11920927" cy="253916"/>
          </a:xfrm>
          <a:prstGeom prst="rect">
            <a:avLst/>
          </a:prstGeom>
          <a:noFill/>
        </p:spPr>
        <p:txBody>
          <a:bodyPr wrap="square" rtlCol="0">
            <a:spAutoFit/>
          </a:bodyPr>
          <a:lstStyle/>
          <a:p>
            <a:r>
              <a:rPr lang="en-US" sz="1050" dirty="0"/>
              <a:t>Source: “</a:t>
            </a:r>
            <a:r>
              <a:rPr lang="en-US" sz="1050" dirty="0" err="1"/>
              <a:t>DockerCon</a:t>
            </a:r>
            <a:r>
              <a:rPr lang="en-US" sz="1050" dirty="0"/>
              <a:t> 16: Windows Server &amp; Docker - The Internals Behind Bringing Docker &amp; Containers to Windows - Black Belt”</a:t>
            </a:r>
          </a:p>
        </p:txBody>
      </p:sp>
      <p:sp>
        <p:nvSpPr>
          <p:cNvPr id="6" name="Rectangle 5"/>
          <p:cNvSpPr/>
          <p:nvPr/>
        </p:nvSpPr>
        <p:spPr>
          <a:xfrm>
            <a:off x="11450972" y="201336"/>
            <a:ext cx="604179" cy="394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0998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11266415" y="184558"/>
            <a:ext cx="855677" cy="4530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42613" y="6612473"/>
            <a:ext cx="11920927" cy="253916"/>
          </a:xfrm>
          <a:prstGeom prst="rect">
            <a:avLst/>
          </a:prstGeom>
          <a:noFill/>
        </p:spPr>
        <p:txBody>
          <a:bodyPr wrap="square" rtlCol="0">
            <a:spAutoFit/>
          </a:bodyPr>
          <a:lstStyle/>
          <a:p>
            <a:r>
              <a:rPr lang="en-US" sz="1050" dirty="0"/>
              <a:t>Source: “</a:t>
            </a:r>
            <a:r>
              <a:rPr lang="en-US" sz="1050" dirty="0" err="1"/>
              <a:t>DockerCon</a:t>
            </a:r>
            <a:r>
              <a:rPr lang="en-US" sz="1050" dirty="0"/>
              <a:t> 16: Windows Server &amp; Docker - The Internals Behind Bringing Docker &amp; Containers to Windows - Black Belt”</a:t>
            </a:r>
          </a:p>
        </p:txBody>
      </p:sp>
    </p:spTree>
    <p:extLst>
      <p:ext uri="{BB962C8B-B14F-4D97-AF65-F5344CB8AC3E}">
        <p14:creationId xmlns:p14="http://schemas.microsoft.com/office/powerpoint/2010/main" val="408171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Container Types</a:t>
            </a:r>
          </a:p>
        </p:txBody>
      </p:sp>
      <p:sp>
        <p:nvSpPr>
          <p:cNvPr id="7" name="Content Placeholder 6"/>
          <p:cNvSpPr>
            <a:spLocks noGrp="1"/>
          </p:cNvSpPr>
          <p:nvPr>
            <p:ph idx="1"/>
          </p:nvPr>
        </p:nvSpPr>
        <p:spPr/>
        <p:txBody>
          <a:bodyPr>
            <a:normAutofit fontScale="92500" lnSpcReduction="20000"/>
          </a:bodyPr>
          <a:lstStyle/>
          <a:p>
            <a:r>
              <a:rPr lang="en-US" dirty="0"/>
              <a:t>Default in Windows 10</a:t>
            </a:r>
          </a:p>
          <a:p>
            <a:r>
              <a:rPr lang="en-US" dirty="0"/>
              <a:t>Small, stateless VM</a:t>
            </a:r>
          </a:p>
          <a:p>
            <a:pPr lvl="1"/>
            <a:r>
              <a:rPr lang="en-US" dirty="0"/>
              <a:t>Writes are not persisted</a:t>
            </a:r>
          </a:p>
          <a:p>
            <a:r>
              <a:rPr lang="en-US" dirty="0"/>
              <a:t>Storage attached via SMB</a:t>
            </a:r>
          </a:p>
          <a:p>
            <a:pPr lvl="1"/>
            <a:r>
              <a:rPr lang="en-US" dirty="0"/>
              <a:t>Over </a:t>
            </a:r>
            <a:r>
              <a:rPr lang="en-US" dirty="0" err="1"/>
              <a:t>VMBus</a:t>
            </a:r>
            <a:r>
              <a:rPr lang="en-US" dirty="0"/>
              <a:t> not networking</a:t>
            </a:r>
          </a:p>
          <a:p>
            <a:r>
              <a:rPr lang="en-US" dirty="0"/>
              <a:t>Physically map executables from the host file cache</a:t>
            </a:r>
          </a:p>
          <a:p>
            <a:r>
              <a:rPr lang="en-US" dirty="0"/>
              <a:t>Networking is a virtual </a:t>
            </a:r>
            <a:r>
              <a:rPr lang="en-US" dirty="0" err="1"/>
              <a:t>nic</a:t>
            </a:r>
            <a:endParaRPr lang="en-US" dirty="0"/>
          </a:p>
          <a:p>
            <a:r>
              <a:rPr lang="en-US" dirty="0"/>
              <a:t>Cloning</a:t>
            </a:r>
          </a:p>
          <a:p>
            <a:pPr lvl="1"/>
            <a:r>
              <a:rPr lang="en-US" dirty="0"/>
              <a:t>Launch utility VM</a:t>
            </a:r>
          </a:p>
          <a:p>
            <a:pPr lvl="1"/>
            <a:r>
              <a:rPr lang="en-US" dirty="0"/>
              <a:t>Freeze State</a:t>
            </a:r>
          </a:p>
          <a:p>
            <a:pPr lvl="1"/>
            <a:r>
              <a:rPr lang="en-US" dirty="0"/>
              <a:t>Fork the VM for each new instance</a:t>
            </a:r>
          </a:p>
          <a:p>
            <a:pPr lvl="2"/>
            <a:r>
              <a:rPr lang="en-US" dirty="0"/>
              <a:t>No startup time</a:t>
            </a:r>
          </a:p>
          <a:p>
            <a:pPr lvl="2"/>
            <a:r>
              <a:rPr lang="en-US" dirty="0"/>
              <a:t>Shares memory</a:t>
            </a:r>
          </a:p>
        </p:txBody>
      </p:sp>
      <p:sp>
        <p:nvSpPr>
          <p:cNvPr id="8" name="Text Placeholder 7"/>
          <p:cNvSpPr>
            <a:spLocks noGrp="1"/>
          </p:cNvSpPr>
          <p:nvPr>
            <p:ph type="body" sz="half" idx="2"/>
          </p:nvPr>
        </p:nvSpPr>
        <p:spPr/>
        <p:txBody>
          <a:bodyPr/>
          <a:lstStyle/>
          <a:p>
            <a:r>
              <a:rPr lang="en-US" dirty="0"/>
              <a:t>Hyper-V Container</a:t>
            </a:r>
          </a:p>
        </p:txBody>
      </p:sp>
      <p:sp>
        <p:nvSpPr>
          <p:cNvPr id="6" name="TextBox 5"/>
          <p:cNvSpPr txBox="1"/>
          <p:nvPr/>
        </p:nvSpPr>
        <p:spPr>
          <a:xfrm>
            <a:off x="134224" y="6604084"/>
            <a:ext cx="11920927" cy="253916"/>
          </a:xfrm>
          <a:prstGeom prst="rect">
            <a:avLst/>
          </a:prstGeom>
          <a:noFill/>
        </p:spPr>
        <p:txBody>
          <a:bodyPr wrap="square" rtlCol="0">
            <a:spAutoFit/>
          </a:bodyPr>
          <a:lstStyle/>
          <a:p>
            <a:r>
              <a:rPr lang="en-US" sz="1050" dirty="0"/>
              <a:t>Source: https://en.wikipedia.org/wiki/UnionFS</a:t>
            </a:r>
          </a:p>
        </p:txBody>
      </p:sp>
    </p:spTree>
    <p:extLst>
      <p:ext uri="{BB962C8B-B14F-4D97-AF65-F5344CB8AC3E}">
        <p14:creationId xmlns:p14="http://schemas.microsoft.com/office/powerpoint/2010/main" val="7288592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Information on Architecture</a:t>
            </a:r>
          </a:p>
        </p:txBody>
      </p:sp>
      <p:sp>
        <p:nvSpPr>
          <p:cNvPr id="4" name="Text Placeholder 3"/>
          <p:cNvSpPr>
            <a:spLocks noGrp="1"/>
          </p:cNvSpPr>
          <p:nvPr>
            <p:ph type="body" sz="half" idx="2"/>
          </p:nvPr>
        </p:nvSpPr>
        <p:spPr>
          <a:xfrm>
            <a:off x="438540" y="3552631"/>
            <a:ext cx="11327362" cy="2476500"/>
          </a:xfrm>
        </p:spPr>
        <p:txBody>
          <a:bodyPr>
            <a:normAutofit/>
          </a:bodyPr>
          <a:lstStyle/>
          <a:p>
            <a:pPr fontAlgn="base"/>
            <a:r>
              <a:rPr lang="en-US" sz="2000" dirty="0" err="1"/>
              <a:t>DockerCon</a:t>
            </a:r>
            <a:r>
              <a:rPr lang="en-US" sz="2000" dirty="0"/>
              <a:t> 16: Windows Server &amp; Docker - The Internals Behind Bringing Docker &amp; Containers to Windows - Black Belt</a:t>
            </a:r>
          </a:p>
          <a:p>
            <a:r>
              <a:rPr lang="en-US" sz="1200" b="1" dirty="0">
                <a:hlinkClick r:id="rId2"/>
              </a:rPr>
              <a:t>https://channel9.msdn.com/Blogs/containers/DockerCon-16-Windows-Server-Docker-The-Internals-Behind-Bringing-Docker-Containers-to-Windows</a:t>
            </a:r>
            <a:endParaRPr lang="en-US" sz="1200" b="1" dirty="0"/>
          </a:p>
        </p:txBody>
      </p:sp>
    </p:spTree>
    <p:extLst>
      <p:ext uri="{BB962C8B-B14F-4D97-AF65-F5344CB8AC3E}">
        <p14:creationId xmlns:p14="http://schemas.microsoft.com/office/powerpoint/2010/main" val="8101806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54955" y="2099733"/>
            <a:ext cx="9105668" cy="2677648"/>
          </a:xfrm>
        </p:spPr>
        <p:txBody>
          <a:bodyPr/>
          <a:lstStyle/>
          <a:p>
            <a:r>
              <a:rPr lang="en-US" dirty="0"/>
              <a:t>Exercise 1</a:t>
            </a:r>
          </a:p>
        </p:txBody>
      </p:sp>
      <p:sp>
        <p:nvSpPr>
          <p:cNvPr id="5" name="Subtitle 4"/>
          <p:cNvSpPr>
            <a:spLocks noGrp="1"/>
          </p:cNvSpPr>
          <p:nvPr>
            <p:ph type="subTitle" idx="1"/>
          </p:nvPr>
        </p:nvSpPr>
        <p:spPr>
          <a:xfrm>
            <a:off x="1154955" y="4777380"/>
            <a:ext cx="9044122" cy="861420"/>
          </a:xfrm>
        </p:spPr>
        <p:txBody>
          <a:bodyPr/>
          <a:lstStyle/>
          <a:p>
            <a:r>
              <a:rPr lang="en-US" dirty="0"/>
              <a:t>Creating a Windows Server 2016 VM</a:t>
            </a:r>
          </a:p>
        </p:txBody>
      </p:sp>
    </p:spTree>
    <p:extLst>
      <p:ext uri="{BB962C8B-B14F-4D97-AF65-F5344CB8AC3E}">
        <p14:creationId xmlns:p14="http://schemas.microsoft.com/office/powerpoint/2010/main" val="32245280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Exercise 1</a:t>
            </a:r>
          </a:p>
        </p:txBody>
      </p:sp>
      <p:sp>
        <p:nvSpPr>
          <p:cNvPr id="7" name="Content Placeholder 6"/>
          <p:cNvSpPr>
            <a:spLocks noGrp="1"/>
          </p:cNvSpPr>
          <p:nvPr>
            <p:ph idx="1"/>
          </p:nvPr>
        </p:nvSpPr>
        <p:spPr/>
        <p:txBody>
          <a:bodyPr>
            <a:normAutofit/>
          </a:bodyPr>
          <a:lstStyle/>
          <a:p>
            <a:r>
              <a:rPr lang="en-US" dirty="0"/>
              <a:t>Create an Azure Account</a:t>
            </a:r>
          </a:p>
          <a:p>
            <a:r>
              <a:rPr lang="en-US" dirty="0"/>
              <a:t>Create an Windows Server 2016 VM with Containers</a:t>
            </a:r>
          </a:p>
          <a:p>
            <a:r>
              <a:rPr lang="en-US" dirty="0"/>
              <a:t>Create a </a:t>
            </a:r>
            <a:r>
              <a:rPr lang="en-US" dirty="0" err="1"/>
              <a:t>NanoServer</a:t>
            </a:r>
            <a:r>
              <a:rPr lang="en-US" dirty="0"/>
              <a:t> VM</a:t>
            </a:r>
          </a:p>
          <a:p>
            <a:r>
              <a:rPr lang="en-US" dirty="0"/>
              <a:t>Create a Windows Server Core VM</a:t>
            </a:r>
          </a:p>
          <a:p>
            <a:r>
              <a:rPr lang="en-US" dirty="0"/>
              <a:t>Create a Windows Server Container</a:t>
            </a:r>
          </a:p>
          <a:p>
            <a:r>
              <a:rPr lang="en-US" dirty="0"/>
              <a:t>Create a Hyper-V Container</a:t>
            </a:r>
          </a:p>
          <a:p>
            <a:r>
              <a:rPr lang="en-US" dirty="0"/>
              <a:t>Explore the Windows Container VMs</a:t>
            </a:r>
          </a:p>
        </p:txBody>
      </p:sp>
      <p:sp>
        <p:nvSpPr>
          <p:cNvPr id="8" name="Text Placeholder 7"/>
          <p:cNvSpPr>
            <a:spLocks noGrp="1"/>
          </p:cNvSpPr>
          <p:nvPr>
            <p:ph type="body" sz="half" idx="2"/>
          </p:nvPr>
        </p:nvSpPr>
        <p:spPr/>
        <p:txBody>
          <a:bodyPr/>
          <a:lstStyle/>
          <a:p>
            <a:r>
              <a:rPr lang="en-US" dirty="0"/>
              <a:t>Creating a Windows Server 2016 VM and Getting Familiar with Docker</a:t>
            </a:r>
          </a:p>
        </p:txBody>
      </p:sp>
    </p:spTree>
    <p:extLst>
      <p:ext uri="{BB962C8B-B14F-4D97-AF65-F5344CB8AC3E}">
        <p14:creationId xmlns:p14="http://schemas.microsoft.com/office/powerpoint/2010/main" val="25246306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err="1"/>
              <a:t>Dockerfile</a:t>
            </a:r>
            <a:r>
              <a:rPr lang="en-US" dirty="0"/>
              <a:t> and Docker Compose</a:t>
            </a: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23292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Dockerfile</a:t>
            </a:r>
            <a:endParaRPr lang="en-US" dirty="0"/>
          </a:p>
        </p:txBody>
      </p:sp>
      <p:sp>
        <p:nvSpPr>
          <p:cNvPr id="6" name="Text Placeholder 5"/>
          <p:cNvSpPr>
            <a:spLocks noGrp="1"/>
          </p:cNvSpPr>
          <p:nvPr>
            <p:ph type="body" sz="half" idx="2"/>
          </p:nvPr>
        </p:nvSpPr>
        <p:spPr>
          <a:xfrm>
            <a:off x="1148798" y="3313651"/>
            <a:ext cx="10790969" cy="2991375"/>
          </a:xfrm>
        </p:spPr>
        <p:txBody>
          <a:bodyPr>
            <a:noAutofit/>
          </a:bodyPr>
          <a:lstStyle/>
          <a:p>
            <a:r>
              <a:rPr lang="en-US" sz="2000" dirty="0">
                <a:latin typeface="Consolas" panose="020B0609020204030204" pitchFamily="49" charset="0"/>
              </a:rPr>
              <a:t>FROM </a:t>
            </a:r>
            <a:r>
              <a:rPr lang="en-US" sz="2000" dirty="0" err="1">
                <a:latin typeface="Consolas" panose="020B0609020204030204" pitchFamily="49" charset="0"/>
              </a:rPr>
              <a:t>microsoft</a:t>
            </a:r>
            <a:r>
              <a:rPr lang="en-US" sz="2000" dirty="0">
                <a:latin typeface="Consolas" panose="020B0609020204030204" pitchFamily="49" charset="0"/>
              </a:rPr>
              <a:t>/</a:t>
            </a:r>
            <a:r>
              <a:rPr lang="en-US" sz="2000" dirty="0" err="1">
                <a:latin typeface="Consolas" panose="020B0609020204030204" pitchFamily="49" charset="0"/>
              </a:rPr>
              <a:t>iis</a:t>
            </a:r>
            <a:r>
              <a:rPr lang="en-US" sz="2000" dirty="0">
                <a:latin typeface="Consolas" panose="020B0609020204030204" pitchFamily="49" charset="0"/>
              </a:rPr>
              <a:t> </a:t>
            </a:r>
          </a:p>
          <a:p>
            <a:r>
              <a:rPr lang="en-US" sz="2000" dirty="0">
                <a:latin typeface="Consolas" panose="020B0609020204030204" pitchFamily="49" charset="0"/>
              </a:rPr>
              <a:t>RUN </a:t>
            </a:r>
            <a:r>
              <a:rPr lang="en-US" sz="2000" dirty="0" err="1">
                <a:latin typeface="Consolas" panose="020B0609020204030204" pitchFamily="49" charset="0"/>
              </a:rPr>
              <a:t>mkdir</a:t>
            </a:r>
            <a:r>
              <a:rPr lang="en-US" sz="2000" dirty="0">
                <a:latin typeface="Consolas" panose="020B0609020204030204" pitchFamily="49" charset="0"/>
              </a:rPr>
              <a:t> C:\site </a:t>
            </a:r>
          </a:p>
          <a:p>
            <a:r>
              <a:rPr lang="en-US" sz="2000" dirty="0">
                <a:latin typeface="Consolas" panose="020B0609020204030204" pitchFamily="49" charset="0"/>
              </a:rPr>
              <a:t>RUN </a:t>
            </a:r>
            <a:r>
              <a:rPr lang="en-US" sz="2000" dirty="0" err="1">
                <a:latin typeface="Consolas" panose="020B0609020204030204" pitchFamily="49" charset="0"/>
              </a:rPr>
              <a:t>powershell</a:t>
            </a:r>
            <a:r>
              <a:rPr lang="en-US" sz="2000" dirty="0">
                <a:latin typeface="Consolas" panose="020B0609020204030204" pitchFamily="49" charset="0"/>
              </a:rPr>
              <a:t> -</a:t>
            </a:r>
            <a:r>
              <a:rPr lang="en-US" sz="2000" dirty="0" err="1">
                <a:latin typeface="Consolas" panose="020B0609020204030204" pitchFamily="49" charset="0"/>
              </a:rPr>
              <a:t>NoProfile</a:t>
            </a:r>
            <a:r>
              <a:rPr lang="en-US" sz="2000" dirty="0">
                <a:latin typeface="Consolas" panose="020B0609020204030204" pitchFamily="49" charset="0"/>
              </a:rPr>
              <a:t> -Command \ </a:t>
            </a:r>
          </a:p>
          <a:p>
            <a:r>
              <a:rPr lang="en-US" sz="2000" dirty="0">
                <a:latin typeface="Consolas" panose="020B0609020204030204" pitchFamily="49" charset="0"/>
              </a:rPr>
              <a:t>Import-module </a:t>
            </a:r>
            <a:r>
              <a:rPr lang="en-US" sz="2000" dirty="0" err="1">
                <a:latin typeface="Consolas" panose="020B0609020204030204" pitchFamily="49" charset="0"/>
              </a:rPr>
              <a:t>IISAdministration</a:t>
            </a:r>
            <a:r>
              <a:rPr lang="en-US" sz="2000" dirty="0">
                <a:latin typeface="Consolas" panose="020B0609020204030204" pitchFamily="49" charset="0"/>
              </a:rPr>
              <a:t>; \ </a:t>
            </a:r>
          </a:p>
          <a:p>
            <a:r>
              <a:rPr lang="en-US" sz="2000" dirty="0">
                <a:latin typeface="Consolas" panose="020B0609020204030204" pitchFamily="49" charset="0"/>
              </a:rPr>
              <a:t>New-</a:t>
            </a:r>
            <a:r>
              <a:rPr lang="en-US" sz="2000" dirty="0" err="1">
                <a:latin typeface="Consolas" panose="020B0609020204030204" pitchFamily="49" charset="0"/>
              </a:rPr>
              <a:t>IISSite</a:t>
            </a:r>
            <a:r>
              <a:rPr lang="en-US" sz="2000" dirty="0">
                <a:latin typeface="Consolas" panose="020B0609020204030204" pitchFamily="49" charset="0"/>
              </a:rPr>
              <a:t> -Name "Site" -</a:t>
            </a:r>
            <a:r>
              <a:rPr lang="en-US" sz="2000" dirty="0" err="1">
                <a:latin typeface="Consolas" panose="020B0609020204030204" pitchFamily="49" charset="0"/>
              </a:rPr>
              <a:t>PhysicalPath</a:t>
            </a:r>
            <a:r>
              <a:rPr lang="en-US" sz="2000" dirty="0">
                <a:latin typeface="Consolas" panose="020B0609020204030204" pitchFamily="49" charset="0"/>
              </a:rPr>
              <a:t> C:\site -</a:t>
            </a:r>
            <a:r>
              <a:rPr lang="en-US" sz="2000" dirty="0" err="1">
                <a:latin typeface="Consolas" panose="020B0609020204030204" pitchFamily="49" charset="0"/>
              </a:rPr>
              <a:t>BindingInformation</a:t>
            </a:r>
            <a:r>
              <a:rPr lang="en-US" sz="2000" dirty="0">
                <a:latin typeface="Consolas" panose="020B0609020204030204" pitchFamily="49" charset="0"/>
              </a:rPr>
              <a:t> "*:8000:“</a:t>
            </a:r>
          </a:p>
          <a:p>
            <a:r>
              <a:rPr lang="en-US" sz="2000" dirty="0">
                <a:latin typeface="Consolas" panose="020B0609020204030204" pitchFamily="49" charset="0"/>
              </a:rPr>
              <a:t>ADD content/ /site </a:t>
            </a:r>
          </a:p>
          <a:p>
            <a:endParaRPr lang="en-US" sz="2000" dirty="0">
              <a:latin typeface="Consolas" panose="020B0609020204030204" pitchFamily="49" charset="0"/>
            </a:endParaRPr>
          </a:p>
        </p:txBody>
      </p:sp>
    </p:spTree>
    <p:extLst>
      <p:ext uri="{BB962C8B-B14F-4D97-AF65-F5344CB8AC3E}">
        <p14:creationId xmlns:p14="http://schemas.microsoft.com/office/powerpoint/2010/main" val="1823558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err="1"/>
              <a:t>Dockerfile</a:t>
            </a:r>
            <a:endParaRPr lang="en-US" dirty="0"/>
          </a:p>
        </p:txBody>
      </p:sp>
      <p:sp>
        <p:nvSpPr>
          <p:cNvPr id="7" name="Content Placeholder 6"/>
          <p:cNvSpPr>
            <a:spLocks noGrp="1"/>
          </p:cNvSpPr>
          <p:nvPr>
            <p:ph idx="1"/>
          </p:nvPr>
        </p:nvSpPr>
        <p:spPr/>
        <p:txBody>
          <a:bodyPr>
            <a:normAutofit/>
          </a:bodyPr>
          <a:lstStyle/>
          <a:p>
            <a:r>
              <a:rPr lang="en-US" dirty="0"/>
              <a:t>Containers should be ephemeral</a:t>
            </a:r>
          </a:p>
          <a:p>
            <a:pPr lvl="1"/>
            <a:r>
              <a:rPr lang="en-US" dirty="0"/>
              <a:t>Consistent with Processes section of 12 factor application methodology</a:t>
            </a:r>
          </a:p>
        </p:txBody>
      </p:sp>
      <p:sp>
        <p:nvSpPr>
          <p:cNvPr id="8" name="Text Placeholder 7"/>
          <p:cNvSpPr>
            <a:spLocks noGrp="1"/>
          </p:cNvSpPr>
          <p:nvPr>
            <p:ph type="body" sz="half" idx="2"/>
          </p:nvPr>
        </p:nvSpPr>
        <p:spPr>
          <a:xfrm>
            <a:off x="1154953" y="3129280"/>
            <a:ext cx="3496177" cy="2895599"/>
          </a:xfrm>
        </p:spPr>
        <p:txBody>
          <a:bodyPr/>
          <a:lstStyle/>
          <a:p>
            <a:r>
              <a:rPr lang="en-US" dirty="0"/>
              <a:t>General </a:t>
            </a:r>
            <a:r>
              <a:rPr lang="en-US" dirty="0" err="1"/>
              <a:t>guildelines</a:t>
            </a:r>
            <a:endParaRPr lang="en-US" dirty="0"/>
          </a:p>
        </p:txBody>
      </p:sp>
    </p:spTree>
    <p:extLst>
      <p:ext uri="{BB962C8B-B14F-4D97-AF65-F5344CB8AC3E}">
        <p14:creationId xmlns:p14="http://schemas.microsoft.com/office/powerpoint/2010/main" val="27052015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err="1"/>
              <a:t>Dockerfile</a:t>
            </a:r>
            <a:endParaRPr lang="en-US" dirty="0"/>
          </a:p>
        </p:txBody>
      </p:sp>
      <p:sp>
        <p:nvSpPr>
          <p:cNvPr id="7" name="Content Placeholder 6"/>
          <p:cNvSpPr>
            <a:spLocks noGrp="1"/>
          </p:cNvSpPr>
          <p:nvPr>
            <p:ph idx="1"/>
          </p:nvPr>
        </p:nvSpPr>
        <p:spPr/>
        <p:txBody>
          <a:bodyPr>
            <a:normAutofit/>
          </a:bodyPr>
          <a:lstStyle/>
          <a:p>
            <a:r>
              <a:rPr lang="en-US" dirty="0"/>
              <a:t>Avoid installing unnecessary packages</a:t>
            </a:r>
          </a:p>
          <a:p>
            <a:pPr lvl="1"/>
            <a:r>
              <a:rPr lang="en-US" dirty="0"/>
              <a:t>Reduces complexity</a:t>
            </a:r>
          </a:p>
          <a:p>
            <a:pPr lvl="1"/>
            <a:r>
              <a:rPr lang="en-US" dirty="0"/>
              <a:t>Reduces dependencies</a:t>
            </a:r>
          </a:p>
          <a:p>
            <a:pPr lvl="1"/>
            <a:r>
              <a:rPr lang="en-US" dirty="0"/>
              <a:t>Reduces files sizes</a:t>
            </a:r>
          </a:p>
          <a:p>
            <a:pPr lvl="1"/>
            <a:r>
              <a:rPr lang="en-US" dirty="0"/>
              <a:t>Reduces build times</a:t>
            </a:r>
          </a:p>
        </p:txBody>
      </p:sp>
      <p:sp>
        <p:nvSpPr>
          <p:cNvPr id="8" name="Text Placeholder 7"/>
          <p:cNvSpPr>
            <a:spLocks noGrp="1"/>
          </p:cNvSpPr>
          <p:nvPr>
            <p:ph type="body" sz="half" idx="2"/>
          </p:nvPr>
        </p:nvSpPr>
        <p:spPr>
          <a:xfrm>
            <a:off x="1154953" y="3129280"/>
            <a:ext cx="3496177" cy="2895599"/>
          </a:xfrm>
        </p:spPr>
        <p:txBody>
          <a:bodyPr/>
          <a:lstStyle/>
          <a:p>
            <a:r>
              <a:rPr lang="en-US" dirty="0"/>
              <a:t>General </a:t>
            </a:r>
            <a:r>
              <a:rPr lang="en-US" dirty="0" err="1"/>
              <a:t>guildelines</a:t>
            </a:r>
            <a:endParaRPr lang="en-US" dirty="0"/>
          </a:p>
        </p:txBody>
      </p:sp>
    </p:spTree>
    <p:extLst>
      <p:ext uri="{BB962C8B-B14F-4D97-AF65-F5344CB8AC3E}">
        <p14:creationId xmlns:p14="http://schemas.microsoft.com/office/powerpoint/2010/main" val="2646526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Brief History of Containers</a:t>
            </a:r>
          </a:p>
        </p:txBody>
      </p:sp>
      <p:sp>
        <p:nvSpPr>
          <p:cNvPr id="7" name="Content Placeholder 6"/>
          <p:cNvSpPr>
            <a:spLocks noGrp="1"/>
          </p:cNvSpPr>
          <p:nvPr>
            <p:ph idx="1"/>
          </p:nvPr>
        </p:nvSpPr>
        <p:spPr/>
        <p:txBody>
          <a:bodyPr/>
          <a:lstStyle/>
          <a:p>
            <a:r>
              <a:rPr lang="en-US" dirty="0"/>
              <a:t>FreeBSD Jails allows administrators to partition a FreeBSD computer system into several independent, smaller systems – called “jails” – with the ability to assign an IP address for each system and configuration.</a:t>
            </a:r>
          </a:p>
        </p:txBody>
      </p:sp>
      <p:sp>
        <p:nvSpPr>
          <p:cNvPr id="8" name="Text Placeholder 7"/>
          <p:cNvSpPr>
            <a:spLocks noGrp="1"/>
          </p:cNvSpPr>
          <p:nvPr>
            <p:ph type="body" sz="half" idx="2"/>
          </p:nvPr>
        </p:nvSpPr>
        <p:spPr/>
        <p:txBody>
          <a:bodyPr/>
          <a:lstStyle/>
          <a:p>
            <a:r>
              <a:rPr lang="en-US" dirty="0"/>
              <a:t>2001: FreeBSD</a:t>
            </a:r>
          </a:p>
          <a:p>
            <a:r>
              <a:rPr lang="en-US" dirty="0"/>
              <a:t>Jails</a:t>
            </a:r>
          </a:p>
        </p:txBody>
      </p:sp>
      <p:sp>
        <p:nvSpPr>
          <p:cNvPr id="6" name="TextBox 5"/>
          <p:cNvSpPr txBox="1"/>
          <p:nvPr/>
        </p:nvSpPr>
        <p:spPr>
          <a:xfrm>
            <a:off x="0" y="6383215"/>
            <a:ext cx="12191999" cy="284693"/>
          </a:xfrm>
          <a:prstGeom prst="rect">
            <a:avLst/>
          </a:prstGeom>
          <a:noFill/>
        </p:spPr>
        <p:txBody>
          <a:bodyPr wrap="square" rtlCol="0">
            <a:spAutoFit/>
          </a:bodyPr>
          <a:lstStyle/>
          <a:p>
            <a:pPr algn="ctr"/>
            <a:r>
              <a:rPr lang="en-US" sz="1250" dirty="0"/>
              <a:t>A Brief History of Containers: From 1970s </a:t>
            </a:r>
            <a:r>
              <a:rPr lang="en-US" sz="1250" dirty="0" err="1"/>
              <a:t>chroot</a:t>
            </a:r>
            <a:r>
              <a:rPr lang="en-US" sz="1250" dirty="0"/>
              <a:t> to Docker 2016 - http://blog.aquasec.com/a-brief-history-of-containers-from-1970s-chroot-to-docker-2016</a:t>
            </a:r>
          </a:p>
        </p:txBody>
      </p:sp>
    </p:spTree>
    <p:extLst>
      <p:ext uri="{BB962C8B-B14F-4D97-AF65-F5344CB8AC3E}">
        <p14:creationId xmlns:p14="http://schemas.microsoft.com/office/powerpoint/2010/main" val="10227935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err="1"/>
              <a:t>Dockerfile</a:t>
            </a:r>
            <a:endParaRPr lang="en-US" dirty="0"/>
          </a:p>
        </p:txBody>
      </p:sp>
      <p:sp>
        <p:nvSpPr>
          <p:cNvPr id="7" name="Content Placeholder 6"/>
          <p:cNvSpPr>
            <a:spLocks noGrp="1"/>
          </p:cNvSpPr>
          <p:nvPr>
            <p:ph idx="1"/>
          </p:nvPr>
        </p:nvSpPr>
        <p:spPr/>
        <p:txBody>
          <a:bodyPr>
            <a:normAutofit/>
          </a:bodyPr>
          <a:lstStyle/>
          <a:p>
            <a:r>
              <a:rPr lang="en-US" dirty="0"/>
              <a:t>Each container should do 1 thing</a:t>
            </a:r>
          </a:p>
          <a:p>
            <a:pPr lvl="1"/>
            <a:r>
              <a:rPr lang="en-US" dirty="0"/>
              <a:t>Containers that depend on one another should be </a:t>
            </a:r>
            <a:r>
              <a:rPr lang="en-US" dirty="0" err="1"/>
              <a:t>netoworked</a:t>
            </a:r>
            <a:endParaRPr lang="en-US" dirty="0"/>
          </a:p>
          <a:p>
            <a:pPr lvl="1"/>
            <a:r>
              <a:rPr lang="en-US" dirty="0"/>
              <a:t>Not one process per container</a:t>
            </a:r>
          </a:p>
        </p:txBody>
      </p:sp>
      <p:sp>
        <p:nvSpPr>
          <p:cNvPr id="8" name="Text Placeholder 7"/>
          <p:cNvSpPr>
            <a:spLocks noGrp="1"/>
          </p:cNvSpPr>
          <p:nvPr>
            <p:ph type="body" sz="half" idx="2"/>
          </p:nvPr>
        </p:nvSpPr>
        <p:spPr>
          <a:xfrm>
            <a:off x="1154953" y="3129280"/>
            <a:ext cx="3496177" cy="2895599"/>
          </a:xfrm>
        </p:spPr>
        <p:txBody>
          <a:bodyPr/>
          <a:lstStyle/>
          <a:p>
            <a:r>
              <a:rPr lang="en-US" dirty="0"/>
              <a:t>General </a:t>
            </a:r>
            <a:r>
              <a:rPr lang="en-US" dirty="0" err="1"/>
              <a:t>guildelines</a:t>
            </a:r>
            <a:endParaRPr lang="en-US" dirty="0"/>
          </a:p>
        </p:txBody>
      </p:sp>
    </p:spTree>
    <p:extLst>
      <p:ext uri="{BB962C8B-B14F-4D97-AF65-F5344CB8AC3E}">
        <p14:creationId xmlns:p14="http://schemas.microsoft.com/office/powerpoint/2010/main" val="156744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err="1"/>
              <a:t>Dockerfile</a:t>
            </a:r>
            <a:endParaRPr lang="en-US" dirty="0"/>
          </a:p>
        </p:txBody>
      </p:sp>
      <p:sp>
        <p:nvSpPr>
          <p:cNvPr id="7" name="Content Placeholder 6"/>
          <p:cNvSpPr>
            <a:spLocks noGrp="1"/>
          </p:cNvSpPr>
          <p:nvPr>
            <p:ph idx="1"/>
          </p:nvPr>
        </p:nvSpPr>
        <p:spPr/>
        <p:txBody>
          <a:bodyPr>
            <a:normAutofit/>
          </a:bodyPr>
          <a:lstStyle/>
          <a:p>
            <a:r>
              <a:rPr lang="en-US" dirty="0"/>
              <a:t>Sort multi-line arguments</a:t>
            </a:r>
          </a:p>
          <a:p>
            <a:pPr lvl="1"/>
            <a:r>
              <a:rPr lang="en-US" dirty="0"/>
              <a:t>Easier to read and maintain</a:t>
            </a:r>
          </a:p>
          <a:p>
            <a:pPr marL="0" indent="0">
              <a:buNone/>
            </a:pPr>
            <a:r>
              <a:rPr lang="en-US" dirty="0"/>
              <a:t>RUN apt-get update &amp;&amp; apt-get install -y \</a:t>
            </a:r>
          </a:p>
          <a:p>
            <a:pPr marL="0" indent="0">
              <a:buNone/>
            </a:pPr>
            <a:r>
              <a:rPr lang="en-US" dirty="0"/>
              <a:t>  </a:t>
            </a:r>
            <a:r>
              <a:rPr lang="en-US" dirty="0" err="1"/>
              <a:t>bzr</a:t>
            </a:r>
            <a:r>
              <a:rPr lang="en-US" dirty="0"/>
              <a:t> \</a:t>
            </a:r>
          </a:p>
          <a:p>
            <a:pPr marL="0" indent="0">
              <a:buNone/>
            </a:pPr>
            <a:r>
              <a:rPr lang="en-US" dirty="0"/>
              <a:t>  </a:t>
            </a:r>
            <a:r>
              <a:rPr lang="en-US" dirty="0" err="1"/>
              <a:t>cvs</a:t>
            </a:r>
            <a:r>
              <a:rPr lang="en-US" dirty="0"/>
              <a:t> \</a:t>
            </a:r>
          </a:p>
          <a:p>
            <a:pPr marL="0" indent="0">
              <a:buNone/>
            </a:pPr>
            <a:r>
              <a:rPr lang="en-US" dirty="0"/>
              <a:t>  </a:t>
            </a:r>
            <a:r>
              <a:rPr lang="en-US" dirty="0" err="1"/>
              <a:t>git</a:t>
            </a:r>
            <a:r>
              <a:rPr lang="en-US" dirty="0"/>
              <a:t> \</a:t>
            </a:r>
          </a:p>
          <a:p>
            <a:pPr marL="0" indent="0">
              <a:buNone/>
            </a:pPr>
            <a:r>
              <a:rPr lang="en-US" dirty="0"/>
              <a:t>  mercurial \</a:t>
            </a:r>
          </a:p>
          <a:p>
            <a:pPr marL="0" indent="0">
              <a:buNone/>
            </a:pPr>
            <a:r>
              <a:rPr lang="en-US" dirty="0"/>
              <a:t>  subversion</a:t>
            </a:r>
          </a:p>
        </p:txBody>
      </p:sp>
      <p:sp>
        <p:nvSpPr>
          <p:cNvPr id="8" name="Text Placeholder 7"/>
          <p:cNvSpPr>
            <a:spLocks noGrp="1"/>
          </p:cNvSpPr>
          <p:nvPr>
            <p:ph type="body" sz="half" idx="2"/>
          </p:nvPr>
        </p:nvSpPr>
        <p:spPr>
          <a:xfrm>
            <a:off x="1154953" y="3129280"/>
            <a:ext cx="3496177" cy="2895599"/>
          </a:xfrm>
        </p:spPr>
        <p:txBody>
          <a:bodyPr/>
          <a:lstStyle/>
          <a:p>
            <a:r>
              <a:rPr lang="en-US" dirty="0"/>
              <a:t>General </a:t>
            </a:r>
            <a:r>
              <a:rPr lang="en-US" dirty="0" err="1"/>
              <a:t>guildelines</a:t>
            </a:r>
            <a:endParaRPr lang="en-US" dirty="0"/>
          </a:p>
        </p:txBody>
      </p:sp>
    </p:spTree>
    <p:extLst>
      <p:ext uri="{BB962C8B-B14F-4D97-AF65-F5344CB8AC3E}">
        <p14:creationId xmlns:p14="http://schemas.microsoft.com/office/powerpoint/2010/main" val="610423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p:txBody>
          <a:bodyPr>
            <a:normAutofit/>
          </a:bodyPr>
          <a:lstStyle/>
          <a:p>
            <a:r>
              <a:rPr lang="en-US" dirty="0"/>
              <a:t>FROM</a:t>
            </a:r>
          </a:p>
          <a:p>
            <a:r>
              <a:rPr lang="en-US" dirty="0"/>
              <a:t>Sets the base image</a:t>
            </a:r>
          </a:p>
          <a:p>
            <a:pPr marL="0" indent="0">
              <a:buNone/>
            </a:pPr>
            <a:r>
              <a:rPr lang="en-US" dirty="0"/>
              <a:t>FROM &lt;image&gt;</a:t>
            </a:r>
          </a:p>
          <a:p>
            <a:pPr marL="0" indent="0">
              <a:buNone/>
            </a:pPr>
            <a:r>
              <a:rPr lang="en-US" dirty="0"/>
              <a:t>FROM &lt;image&gt;:&lt;tag&gt;</a:t>
            </a:r>
          </a:p>
        </p:txBody>
      </p:sp>
      <p:sp>
        <p:nvSpPr>
          <p:cNvPr id="8" name="Text Placeholder 7"/>
          <p:cNvSpPr>
            <a:spLocks noGrp="1"/>
          </p:cNvSpPr>
          <p:nvPr>
            <p:ph type="body" sz="half" idx="2"/>
          </p:nvPr>
        </p:nvSpPr>
        <p:spPr>
          <a:xfrm>
            <a:off x="1154953" y="3129280"/>
            <a:ext cx="3496177" cy="2895599"/>
          </a:xfrm>
        </p:spPr>
        <p:txBody>
          <a:bodyPr/>
          <a:lstStyle/>
          <a:p>
            <a:r>
              <a:rPr lang="en-US" dirty="0"/>
              <a:t>FROM</a:t>
            </a:r>
          </a:p>
        </p:txBody>
      </p:sp>
    </p:spTree>
    <p:extLst>
      <p:ext uri="{BB962C8B-B14F-4D97-AF65-F5344CB8AC3E}">
        <p14:creationId xmlns:p14="http://schemas.microsoft.com/office/powerpoint/2010/main" val="32883576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p:txBody>
          <a:bodyPr>
            <a:normAutofit/>
          </a:bodyPr>
          <a:lstStyle/>
          <a:p>
            <a:r>
              <a:rPr lang="en-US" dirty="0"/>
              <a:t>RUN</a:t>
            </a:r>
          </a:p>
          <a:p>
            <a:r>
              <a:rPr lang="en-US" dirty="0"/>
              <a:t>Executes the command on the current image and commits the results</a:t>
            </a:r>
          </a:p>
          <a:p>
            <a:pPr marL="0" indent="0">
              <a:buNone/>
            </a:pPr>
            <a:r>
              <a:rPr lang="en-US" dirty="0"/>
              <a:t>RUN &lt;command&gt;</a:t>
            </a:r>
          </a:p>
          <a:p>
            <a:pPr marL="0" indent="0">
              <a:buNone/>
            </a:pPr>
            <a:r>
              <a:rPr lang="en-US" dirty="0"/>
              <a:t>	/bin/</a:t>
            </a:r>
            <a:r>
              <a:rPr lang="en-US" dirty="0" err="1"/>
              <a:t>sh</a:t>
            </a:r>
            <a:r>
              <a:rPr lang="en-US" dirty="0"/>
              <a:t> –c</a:t>
            </a:r>
          </a:p>
          <a:p>
            <a:pPr marL="0" indent="0">
              <a:buNone/>
            </a:pPr>
            <a:r>
              <a:rPr lang="en-US" dirty="0"/>
              <a:t>	</a:t>
            </a:r>
            <a:r>
              <a:rPr lang="en-US" dirty="0" err="1"/>
              <a:t>cmd</a:t>
            </a:r>
            <a:r>
              <a:rPr lang="en-US" dirty="0"/>
              <a:t> /S /C</a:t>
            </a:r>
          </a:p>
          <a:p>
            <a:pPr marL="0" indent="0">
              <a:buNone/>
            </a:pPr>
            <a:r>
              <a:rPr lang="en-US" dirty="0"/>
              <a:t>RUN [“executable”, “param1”, “param2”]</a:t>
            </a:r>
          </a:p>
        </p:txBody>
      </p:sp>
      <p:sp>
        <p:nvSpPr>
          <p:cNvPr id="8" name="Text Placeholder 7"/>
          <p:cNvSpPr>
            <a:spLocks noGrp="1"/>
          </p:cNvSpPr>
          <p:nvPr>
            <p:ph type="body" sz="half" idx="2"/>
          </p:nvPr>
        </p:nvSpPr>
        <p:spPr>
          <a:xfrm>
            <a:off x="1154953" y="3129280"/>
            <a:ext cx="3496177" cy="2895599"/>
          </a:xfrm>
        </p:spPr>
        <p:txBody>
          <a:bodyPr/>
          <a:lstStyle/>
          <a:p>
            <a:r>
              <a:rPr lang="en-US" dirty="0"/>
              <a:t>RUN</a:t>
            </a:r>
          </a:p>
        </p:txBody>
      </p:sp>
    </p:spTree>
    <p:extLst>
      <p:ext uri="{BB962C8B-B14F-4D97-AF65-F5344CB8AC3E}">
        <p14:creationId xmlns:p14="http://schemas.microsoft.com/office/powerpoint/2010/main" val="27075197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p:txBody>
          <a:bodyPr>
            <a:normAutofit/>
          </a:bodyPr>
          <a:lstStyle/>
          <a:p>
            <a:r>
              <a:rPr lang="en-US" dirty="0"/>
              <a:t>CMD</a:t>
            </a:r>
          </a:p>
          <a:p>
            <a:r>
              <a:rPr lang="en-US" dirty="0"/>
              <a:t>There can be only one per </a:t>
            </a:r>
            <a:r>
              <a:rPr lang="en-US" dirty="0" err="1"/>
              <a:t>Dockerfile</a:t>
            </a:r>
            <a:endParaRPr lang="en-US" dirty="0"/>
          </a:p>
          <a:p>
            <a:r>
              <a:rPr lang="en-US" dirty="0"/>
              <a:t>The main purpose is to provide defaults for an executing container.</a:t>
            </a:r>
          </a:p>
          <a:p>
            <a:pPr marL="0" indent="0">
              <a:buNone/>
            </a:pPr>
            <a:r>
              <a:rPr lang="en-US" dirty="0"/>
              <a:t>CMD ["executable","param1","param2"]</a:t>
            </a:r>
          </a:p>
        </p:txBody>
      </p:sp>
      <p:sp>
        <p:nvSpPr>
          <p:cNvPr id="8" name="Text Placeholder 7"/>
          <p:cNvSpPr>
            <a:spLocks noGrp="1"/>
          </p:cNvSpPr>
          <p:nvPr>
            <p:ph type="body" sz="half" idx="2"/>
          </p:nvPr>
        </p:nvSpPr>
        <p:spPr>
          <a:xfrm>
            <a:off x="1154953" y="3129280"/>
            <a:ext cx="3496177" cy="2895599"/>
          </a:xfrm>
        </p:spPr>
        <p:txBody>
          <a:bodyPr/>
          <a:lstStyle/>
          <a:p>
            <a:r>
              <a:rPr lang="en-US" dirty="0"/>
              <a:t>CMD</a:t>
            </a:r>
          </a:p>
        </p:txBody>
      </p:sp>
      <p:sp>
        <p:nvSpPr>
          <p:cNvPr id="2" name="Rectangle 1"/>
          <p:cNvSpPr>
            <a:spLocks noChangeArrowheads="1"/>
          </p:cNvSpPr>
          <p:nvPr/>
        </p:nvSpPr>
        <p:spPr bwMode="auto">
          <a:xfrm>
            <a:off x="0" y="0"/>
            <a:ext cx="12192000" cy="45720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333333"/>
                </a:solidFill>
                <a:effectLst/>
                <a:latin typeface="SFMono-Regular"/>
              </a:rPr>
              <a:t>https://github.com/docker/compose/releases/download/1.11.1/</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51818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p:txBody>
          <a:bodyPr>
            <a:normAutofit/>
          </a:bodyPr>
          <a:lstStyle/>
          <a:p>
            <a:r>
              <a:rPr lang="en-US" dirty="0"/>
              <a:t>EXPOSE</a:t>
            </a:r>
          </a:p>
          <a:p>
            <a:r>
              <a:rPr lang="en-US" dirty="0"/>
              <a:t>Informs the Docker engine that the container listens to this port at run time.</a:t>
            </a:r>
          </a:p>
          <a:p>
            <a:pPr marL="0" indent="0">
              <a:buNone/>
            </a:pPr>
            <a:r>
              <a:rPr lang="en-US" dirty="0"/>
              <a:t>EXPOSE &lt;port&gt; [&lt;port&gt;...]</a:t>
            </a:r>
          </a:p>
        </p:txBody>
      </p:sp>
      <p:sp>
        <p:nvSpPr>
          <p:cNvPr id="8" name="Text Placeholder 7"/>
          <p:cNvSpPr>
            <a:spLocks noGrp="1"/>
          </p:cNvSpPr>
          <p:nvPr>
            <p:ph type="body" sz="half" idx="2"/>
          </p:nvPr>
        </p:nvSpPr>
        <p:spPr>
          <a:xfrm>
            <a:off x="1154953" y="3129280"/>
            <a:ext cx="3496177" cy="2895599"/>
          </a:xfrm>
        </p:spPr>
        <p:txBody>
          <a:bodyPr/>
          <a:lstStyle/>
          <a:p>
            <a:r>
              <a:rPr lang="en-US" dirty="0"/>
              <a:t>EXPOSE</a:t>
            </a:r>
          </a:p>
        </p:txBody>
      </p:sp>
    </p:spTree>
    <p:extLst>
      <p:ext uri="{BB962C8B-B14F-4D97-AF65-F5344CB8AC3E}">
        <p14:creationId xmlns:p14="http://schemas.microsoft.com/office/powerpoint/2010/main" val="21891410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p:txBody>
          <a:bodyPr>
            <a:normAutofit/>
          </a:bodyPr>
          <a:lstStyle/>
          <a:p>
            <a:r>
              <a:rPr lang="en-US" dirty="0"/>
              <a:t>ENV</a:t>
            </a:r>
          </a:p>
          <a:p>
            <a:r>
              <a:rPr lang="en-US" dirty="0"/>
              <a:t>Sets an environment variable in the container</a:t>
            </a:r>
          </a:p>
          <a:p>
            <a:pPr marL="0" indent="0">
              <a:buNone/>
            </a:pPr>
            <a:r>
              <a:rPr lang="en-US" dirty="0"/>
              <a:t>ENV key value</a:t>
            </a:r>
            <a:br>
              <a:rPr lang="en-US" dirty="0"/>
            </a:br>
            <a:r>
              <a:rPr lang="en-US" dirty="0"/>
              <a:t>ENV key=value</a:t>
            </a:r>
          </a:p>
        </p:txBody>
      </p:sp>
      <p:sp>
        <p:nvSpPr>
          <p:cNvPr id="8" name="Text Placeholder 7"/>
          <p:cNvSpPr>
            <a:spLocks noGrp="1"/>
          </p:cNvSpPr>
          <p:nvPr>
            <p:ph type="body" sz="half" idx="2"/>
          </p:nvPr>
        </p:nvSpPr>
        <p:spPr>
          <a:xfrm>
            <a:off x="1154953" y="3129280"/>
            <a:ext cx="3496177" cy="2895599"/>
          </a:xfrm>
        </p:spPr>
        <p:txBody>
          <a:bodyPr/>
          <a:lstStyle/>
          <a:p>
            <a:r>
              <a:rPr lang="en-US" dirty="0"/>
              <a:t>ENV</a:t>
            </a:r>
          </a:p>
        </p:txBody>
      </p:sp>
    </p:spTree>
    <p:extLst>
      <p:ext uri="{BB962C8B-B14F-4D97-AF65-F5344CB8AC3E}">
        <p14:creationId xmlns:p14="http://schemas.microsoft.com/office/powerpoint/2010/main" val="15627121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p:txBody>
          <a:bodyPr>
            <a:normAutofit/>
          </a:bodyPr>
          <a:lstStyle/>
          <a:p>
            <a:r>
              <a:rPr lang="en-US" dirty="0"/>
              <a:t>ADD</a:t>
            </a:r>
          </a:p>
          <a:p>
            <a:r>
              <a:rPr lang="en-US" dirty="0"/>
              <a:t>Copies files from the developer’s system to the container’s file system.</a:t>
            </a:r>
          </a:p>
          <a:p>
            <a:pPr marL="0" indent="0">
              <a:buNone/>
            </a:pPr>
            <a:r>
              <a:rPr lang="en-US" dirty="0"/>
              <a:t>ADD &lt;</a:t>
            </a:r>
            <a:r>
              <a:rPr lang="en-US" dirty="0" err="1"/>
              <a:t>src</a:t>
            </a:r>
            <a:r>
              <a:rPr lang="en-US" dirty="0"/>
              <a:t>&gt;... &lt;</a:t>
            </a:r>
            <a:r>
              <a:rPr lang="en-US" dirty="0" err="1"/>
              <a:t>dest</a:t>
            </a:r>
            <a:r>
              <a:rPr lang="en-US" dirty="0"/>
              <a:t>&gt;</a:t>
            </a:r>
          </a:p>
          <a:p>
            <a:pPr marL="0" indent="0">
              <a:buNone/>
            </a:pPr>
            <a:r>
              <a:rPr lang="en-US" dirty="0"/>
              <a:t>ADD ["&lt;</a:t>
            </a:r>
            <a:r>
              <a:rPr lang="en-US" dirty="0" err="1"/>
              <a:t>src</a:t>
            </a:r>
            <a:r>
              <a:rPr lang="en-US" dirty="0"/>
              <a:t>&gt;",... "&lt;</a:t>
            </a:r>
            <a:r>
              <a:rPr lang="en-US" dirty="0" err="1"/>
              <a:t>dest</a:t>
            </a:r>
            <a:r>
              <a:rPr lang="en-US" dirty="0"/>
              <a:t>&gt;"] (this form is required for paths containing whitespace)</a:t>
            </a:r>
          </a:p>
        </p:txBody>
      </p:sp>
      <p:sp>
        <p:nvSpPr>
          <p:cNvPr id="8" name="Text Placeholder 7"/>
          <p:cNvSpPr>
            <a:spLocks noGrp="1"/>
          </p:cNvSpPr>
          <p:nvPr>
            <p:ph type="body" sz="half" idx="2"/>
          </p:nvPr>
        </p:nvSpPr>
        <p:spPr>
          <a:xfrm>
            <a:off x="1154953" y="3129280"/>
            <a:ext cx="3496177" cy="2895599"/>
          </a:xfrm>
        </p:spPr>
        <p:txBody>
          <a:bodyPr/>
          <a:lstStyle/>
          <a:p>
            <a:r>
              <a:rPr lang="en-US" dirty="0"/>
              <a:t>ADD</a:t>
            </a:r>
          </a:p>
        </p:txBody>
      </p:sp>
    </p:spTree>
    <p:extLst>
      <p:ext uri="{BB962C8B-B14F-4D97-AF65-F5344CB8AC3E}">
        <p14:creationId xmlns:p14="http://schemas.microsoft.com/office/powerpoint/2010/main" val="3786760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p:txBody>
          <a:bodyPr>
            <a:normAutofit/>
          </a:bodyPr>
          <a:lstStyle/>
          <a:p>
            <a:r>
              <a:rPr lang="en-US" dirty="0"/>
              <a:t>COPY</a:t>
            </a:r>
          </a:p>
          <a:p>
            <a:r>
              <a:rPr lang="en-US" dirty="0"/>
              <a:t>Copies files from the developer’s system to the container’s file system.</a:t>
            </a:r>
          </a:p>
          <a:p>
            <a:pPr marL="0" indent="0">
              <a:buNone/>
            </a:pPr>
            <a:r>
              <a:rPr lang="en-US" dirty="0"/>
              <a:t>COPY &lt;</a:t>
            </a:r>
            <a:r>
              <a:rPr lang="en-US" dirty="0" err="1"/>
              <a:t>src</a:t>
            </a:r>
            <a:r>
              <a:rPr lang="en-US" dirty="0"/>
              <a:t>&gt;... &lt;</a:t>
            </a:r>
            <a:r>
              <a:rPr lang="en-US" dirty="0" err="1"/>
              <a:t>dest</a:t>
            </a:r>
            <a:r>
              <a:rPr lang="en-US" dirty="0"/>
              <a:t>&gt;</a:t>
            </a:r>
          </a:p>
          <a:p>
            <a:pPr marL="0" indent="0">
              <a:buNone/>
            </a:pPr>
            <a:r>
              <a:rPr lang="en-US" dirty="0"/>
              <a:t>COPY ["&lt;</a:t>
            </a:r>
            <a:r>
              <a:rPr lang="en-US" dirty="0" err="1"/>
              <a:t>src</a:t>
            </a:r>
            <a:r>
              <a:rPr lang="en-US" dirty="0"/>
              <a:t>&gt;",... "&lt;</a:t>
            </a:r>
            <a:r>
              <a:rPr lang="en-US" dirty="0" err="1"/>
              <a:t>dest</a:t>
            </a:r>
            <a:r>
              <a:rPr lang="en-US" dirty="0"/>
              <a:t>&gt;"] (this form is required for paths containing whitespace)</a:t>
            </a:r>
          </a:p>
        </p:txBody>
      </p:sp>
      <p:sp>
        <p:nvSpPr>
          <p:cNvPr id="8" name="Text Placeholder 7"/>
          <p:cNvSpPr>
            <a:spLocks noGrp="1"/>
          </p:cNvSpPr>
          <p:nvPr>
            <p:ph type="body" sz="half" idx="2"/>
          </p:nvPr>
        </p:nvSpPr>
        <p:spPr>
          <a:xfrm>
            <a:off x="1154953" y="3129280"/>
            <a:ext cx="3496177" cy="2895599"/>
          </a:xfrm>
        </p:spPr>
        <p:txBody>
          <a:bodyPr/>
          <a:lstStyle/>
          <a:p>
            <a:r>
              <a:rPr lang="en-US" dirty="0"/>
              <a:t>COPY</a:t>
            </a:r>
          </a:p>
        </p:txBody>
      </p:sp>
    </p:spTree>
    <p:extLst>
      <p:ext uri="{BB962C8B-B14F-4D97-AF65-F5344CB8AC3E}">
        <p14:creationId xmlns:p14="http://schemas.microsoft.com/office/powerpoint/2010/main" val="21720213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a:xfrm>
            <a:off x="5781145" y="1447800"/>
            <a:ext cx="6246731" cy="4572000"/>
          </a:xfrm>
        </p:spPr>
        <p:txBody>
          <a:bodyPr>
            <a:normAutofit fontScale="92500" lnSpcReduction="20000"/>
          </a:bodyPr>
          <a:lstStyle/>
          <a:p>
            <a:r>
              <a:rPr lang="en-US" dirty="0"/>
              <a:t>ENTRYPOINT</a:t>
            </a:r>
          </a:p>
          <a:p>
            <a:r>
              <a:rPr lang="en-US" dirty="0"/>
              <a:t>An ENTRYPOINT allows you to configure a container that will run as an executable</a:t>
            </a:r>
          </a:p>
          <a:p>
            <a:pPr marL="0" indent="0">
              <a:buNone/>
            </a:pPr>
            <a:r>
              <a:rPr lang="en-US" dirty="0"/>
              <a:t>FROM </a:t>
            </a:r>
            <a:r>
              <a:rPr lang="en-US" dirty="0" err="1"/>
              <a:t>ubuntu</a:t>
            </a:r>
            <a:endParaRPr lang="en-US" dirty="0"/>
          </a:p>
          <a:p>
            <a:pPr marL="0" indent="0">
              <a:buNone/>
            </a:pPr>
            <a:r>
              <a:rPr lang="en-US" dirty="0"/>
              <a:t>ENTRYPOINT ["top", "-b"]</a:t>
            </a:r>
          </a:p>
          <a:p>
            <a:pPr marL="0" indent="0">
              <a:buNone/>
            </a:pPr>
            <a:r>
              <a:rPr lang="en-US" dirty="0"/>
              <a:t>CMD ["-c"]</a:t>
            </a:r>
          </a:p>
          <a:p>
            <a:pPr marL="0" indent="0">
              <a:buNone/>
            </a:pPr>
            <a:br>
              <a:rPr lang="en-US" dirty="0"/>
            </a:br>
            <a:br>
              <a:rPr lang="en-US" dirty="0"/>
            </a:br>
            <a:r>
              <a:rPr lang="en-US" dirty="0"/>
              <a:t>FROM </a:t>
            </a:r>
            <a:r>
              <a:rPr lang="en-US" dirty="0" err="1"/>
              <a:t>debian:stable</a:t>
            </a:r>
            <a:endParaRPr lang="en-US" dirty="0"/>
          </a:p>
          <a:p>
            <a:pPr marL="0" indent="0">
              <a:buNone/>
            </a:pPr>
            <a:r>
              <a:rPr lang="en-US" dirty="0"/>
              <a:t>RUN apt-get update &amp;&amp; apt-get install -y --force-yes apache2</a:t>
            </a:r>
          </a:p>
          <a:p>
            <a:pPr marL="0" indent="0">
              <a:buNone/>
            </a:pPr>
            <a:r>
              <a:rPr lang="en-US" dirty="0"/>
              <a:t>EXPOSE 80 443</a:t>
            </a:r>
          </a:p>
          <a:p>
            <a:pPr marL="0" indent="0">
              <a:buNone/>
            </a:pPr>
            <a:r>
              <a:rPr lang="en-US" dirty="0"/>
              <a:t>VOLUME ["/</a:t>
            </a:r>
            <a:r>
              <a:rPr lang="en-US" dirty="0" err="1"/>
              <a:t>var</a:t>
            </a:r>
            <a:r>
              <a:rPr lang="en-US" dirty="0"/>
              <a:t>/www", "/</a:t>
            </a:r>
            <a:r>
              <a:rPr lang="en-US" dirty="0" err="1"/>
              <a:t>var</a:t>
            </a:r>
            <a:r>
              <a:rPr lang="en-US" dirty="0"/>
              <a:t>/log/apache2", "/</a:t>
            </a:r>
            <a:r>
              <a:rPr lang="en-US" dirty="0" err="1"/>
              <a:t>etc</a:t>
            </a:r>
            <a:r>
              <a:rPr lang="en-US" dirty="0"/>
              <a:t>/apache2"]</a:t>
            </a:r>
          </a:p>
          <a:p>
            <a:pPr marL="0" indent="0">
              <a:buNone/>
            </a:pPr>
            <a:r>
              <a:rPr lang="en-US" dirty="0"/>
              <a:t>ENTRYPOINT ["/</a:t>
            </a:r>
            <a:r>
              <a:rPr lang="en-US" dirty="0" err="1"/>
              <a:t>usr</a:t>
            </a:r>
            <a:r>
              <a:rPr lang="en-US" dirty="0"/>
              <a:t>/</a:t>
            </a:r>
            <a:r>
              <a:rPr lang="en-US" dirty="0" err="1"/>
              <a:t>sbin</a:t>
            </a:r>
            <a:r>
              <a:rPr lang="en-US" dirty="0"/>
              <a:t>/apache2ctl", "-D", "FOREGROUND"]</a:t>
            </a:r>
          </a:p>
        </p:txBody>
      </p:sp>
      <p:sp>
        <p:nvSpPr>
          <p:cNvPr id="8" name="Text Placeholder 7"/>
          <p:cNvSpPr>
            <a:spLocks noGrp="1"/>
          </p:cNvSpPr>
          <p:nvPr>
            <p:ph type="body" sz="half" idx="2"/>
          </p:nvPr>
        </p:nvSpPr>
        <p:spPr>
          <a:xfrm>
            <a:off x="1154953" y="3129280"/>
            <a:ext cx="3496177" cy="2895599"/>
          </a:xfrm>
        </p:spPr>
        <p:txBody>
          <a:bodyPr/>
          <a:lstStyle/>
          <a:p>
            <a:r>
              <a:rPr lang="en-US" dirty="0"/>
              <a:t>ENTRYPOINT</a:t>
            </a:r>
          </a:p>
        </p:txBody>
      </p:sp>
    </p:spTree>
    <p:extLst>
      <p:ext uri="{BB962C8B-B14F-4D97-AF65-F5344CB8AC3E}">
        <p14:creationId xmlns:p14="http://schemas.microsoft.com/office/powerpoint/2010/main" val="2092956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Brief History of Containers</a:t>
            </a:r>
          </a:p>
        </p:txBody>
      </p:sp>
      <p:sp>
        <p:nvSpPr>
          <p:cNvPr id="7" name="Content Placeholder 6"/>
          <p:cNvSpPr>
            <a:spLocks noGrp="1"/>
          </p:cNvSpPr>
          <p:nvPr>
            <p:ph idx="1"/>
          </p:nvPr>
        </p:nvSpPr>
        <p:spPr/>
        <p:txBody>
          <a:bodyPr/>
          <a:lstStyle/>
          <a:p>
            <a:r>
              <a:rPr lang="en-US" dirty="0"/>
              <a:t>Linux </a:t>
            </a:r>
            <a:r>
              <a:rPr lang="en-US" dirty="0" err="1"/>
              <a:t>VServer</a:t>
            </a:r>
            <a:r>
              <a:rPr lang="en-US" dirty="0"/>
              <a:t> is a jail mechanism that can partition resources (file systems, network addresses, memory) </a:t>
            </a:r>
          </a:p>
          <a:p>
            <a:r>
              <a:rPr lang="en-US" dirty="0"/>
              <a:t>Introduced in 2001, this operating system virtualization that is implemented by patching the Linux kernel. </a:t>
            </a:r>
          </a:p>
          <a:p>
            <a:r>
              <a:rPr lang="en-US" dirty="0"/>
              <a:t>Experimental patches are still available, but the last stable patch was released in 2006</a:t>
            </a:r>
          </a:p>
        </p:txBody>
      </p:sp>
      <p:sp>
        <p:nvSpPr>
          <p:cNvPr id="8" name="Text Placeholder 7"/>
          <p:cNvSpPr>
            <a:spLocks noGrp="1"/>
          </p:cNvSpPr>
          <p:nvPr>
            <p:ph type="body" sz="half" idx="2"/>
          </p:nvPr>
        </p:nvSpPr>
        <p:spPr/>
        <p:txBody>
          <a:bodyPr/>
          <a:lstStyle/>
          <a:p>
            <a:r>
              <a:rPr lang="en-US" dirty="0"/>
              <a:t>2001: Linux </a:t>
            </a:r>
            <a:r>
              <a:rPr lang="en-US" dirty="0" err="1"/>
              <a:t>VServer</a:t>
            </a:r>
            <a:endParaRPr lang="en-US" dirty="0"/>
          </a:p>
        </p:txBody>
      </p:sp>
      <p:sp>
        <p:nvSpPr>
          <p:cNvPr id="6" name="TextBox 5"/>
          <p:cNvSpPr txBox="1"/>
          <p:nvPr/>
        </p:nvSpPr>
        <p:spPr>
          <a:xfrm>
            <a:off x="0" y="6383215"/>
            <a:ext cx="12191999" cy="284693"/>
          </a:xfrm>
          <a:prstGeom prst="rect">
            <a:avLst/>
          </a:prstGeom>
          <a:noFill/>
        </p:spPr>
        <p:txBody>
          <a:bodyPr wrap="square" rtlCol="0">
            <a:spAutoFit/>
          </a:bodyPr>
          <a:lstStyle/>
          <a:p>
            <a:pPr algn="ctr"/>
            <a:r>
              <a:rPr lang="en-US" sz="1250" dirty="0"/>
              <a:t>A Brief History of Containers: From 1970s </a:t>
            </a:r>
            <a:r>
              <a:rPr lang="en-US" sz="1250" dirty="0" err="1"/>
              <a:t>chroot</a:t>
            </a:r>
            <a:r>
              <a:rPr lang="en-US" sz="1250" dirty="0"/>
              <a:t> to Docker 2016 - http://blog.aquasec.com/a-brief-history-of-containers-from-1970s-chroot-to-docker-2016</a:t>
            </a:r>
          </a:p>
        </p:txBody>
      </p:sp>
    </p:spTree>
    <p:extLst>
      <p:ext uri="{BB962C8B-B14F-4D97-AF65-F5344CB8AC3E}">
        <p14:creationId xmlns:p14="http://schemas.microsoft.com/office/powerpoint/2010/main" val="25892375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a:xfrm>
            <a:off x="5781145" y="1447800"/>
            <a:ext cx="6246731" cy="4572000"/>
          </a:xfrm>
        </p:spPr>
        <p:txBody>
          <a:bodyPr>
            <a:normAutofit/>
          </a:bodyPr>
          <a:lstStyle/>
          <a:p>
            <a:r>
              <a:rPr lang="en-US" dirty="0"/>
              <a:t>VOLUME</a:t>
            </a:r>
          </a:p>
          <a:p>
            <a:r>
              <a:rPr lang="en-US" dirty="0"/>
              <a:t>The VOLUME instruction creates a mount point with the specified name and marks it as holding externally mounted volumes from native host or other containers.</a:t>
            </a:r>
          </a:p>
          <a:p>
            <a:pPr marL="0" indent="0">
              <a:buNone/>
            </a:pPr>
            <a:r>
              <a:rPr lang="en-US" dirty="0"/>
              <a:t>FROM </a:t>
            </a:r>
            <a:r>
              <a:rPr lang="en-US" dirty="0" err="1"/>
              <a:t>ubuntu</a:t>
            </a:r>
            <a:endParaRPr lang="en-US" dirty="0"/>
          </a:p>
          <a:p>
            <a:pPr marL="0" indent="0">
              <a:buNone/>
            </a:pPr>
            <a:r>
              <a:rPr lang="en-US" dirty="0"/>
              <a:t>RUN </a:t>
            </a:r>
            <a:r>
              <a:rPr lang="en-US" dirty="0" err="1"/>
              <a:t>mkdir</a:t>
            </a:r>
            <a:r>
              <a:rPr lang="en-US" dirty="0"/>
              <a:t> /</a:t>
            </a:r>
            <a:r>
              <a:rPr lang="en-US" dirty="0" err="1"/>
              <a:t>myvol</a:t>
            </a:r>
            <a:endParaRPr lang="en-US" dirty="0"/>
          </a:p>
          <a:p>
            <a:pPr marL="0" indent="0">
              <a:buNone/>
            </a:pPr>
            <a:r>
              <a:rPr lang="en-US" dirty="0"/>
              <a:t>RUN echo "hello world" &gt; /</a:t>
            </a:r>
            <a:r>
              <a:rPr lang="en-US" dirty="0" err="1"/>
              <a:t>myvol</a:t>
            </a:r>
            <a:r>
              <a:rPr lang="en-US" dirty="0"/>
              <a:t>/greeting</a:t>
            </a:r>
          </a:p>
          <a:p>
            <a:pPr marL="0" indent="0">
              <a:buNone/>
            </a:pPr>
            <a:r>
              <a:rPr lang="en-US" dirty="0"/>
              <a:t>VOLUME /</a:t>
            </a:r>
            <a:r>
              <a:rPr lang="en-US" dirty="0" err="1"/>
              <a:t>myvol</a:t>
            </a:r>
            <a:endParaRPr lang="en-US" dirty="0"/>
          </a:p>
          <a:p>
            <a:pPr marL="0" indent="0">
              <a:buNone/>
            </a:pPr>
            <a:r>
              <a:rPr lang="en-US" dirty="0" err="1"/>
              <a:t>docker</a:t>
            </a:r>
            <a:r>
              <a:rPr lang="en-US" dirty="0"/>
              <a:t> run -v /Users/&lt;path&gt;:/&lt;container path&gt;</a:t>
            </a:r>
            <a:br>
              <a:rPr lang="en-US" dirty="0"/>
            </a:br>
            <a:r>
              <a:rPr lang="en-US" dirty="0" err="1"/>
              <a:t>docker</a:t>
            </a:r>
            <a:r>
              <a:rPr lang="en-US" dirty="0"/>
              <a:t> run -v //c/&lt;path&gt;:/&lt;container path&gt;</a:t>
            </a:r>
          </a:p>
        </p:txBody>
      </p:sp>
      <p:sp>
        <p:nvSpPr>
          <p:cNvPr id="8" name="Text Placeholder 7"/>
          <p:cNvSpPr>
            <a:spLocks noGrp="1"/>
          </p:cNvSpPr>
          <p:nvPr>
            <p:ph type="body" sz="half" idx="2"/>
          </p:nvPr>
        </p:nvSpPr>
        <p:spPr>
          <a:xfrm>
            <a:off x="1154953" y="3129280"/>
            <a:ext cx="3496177" cy="2895599"/>
          </a:xfrm>
        </p:spPr>
        <p:txBody>
          <a:bodyPr/>
          <a:lstStyle/>
          <a:p>
            <a:r>
              <a:rPr lang="en-US" dirty="0"/>
              <a:t>VOLUME</a:t>
            </a:r>
          </a:p>
        </p:txBody>
      </p:sp>
    </p:spTree>
    <p:extLst>
      <p:ext uri="{BB962C8B-B14F-4D97-AF65-F5344CB8AC3E}">
        <p14:creationId xmlns:p14="http://schemas.microsoft.com/office/powerpoint/2010/main" val="8093522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a:xfrm>
            <a:off x="5781145" y="1447800"/>
            <a:ext cx="6246731" cy="4572000"/>
          </a:xfrm>
        </p:spPr>
        <p:txBody>
          <a:bodyPr>
            <a:normAutofit/>
          </a:bodyPr>
          <a:lstStyle/>
          <a:p>
            <a:r>
              <a:rPr lang="en-US" dirty="0"/>
              <a:t>USER</a:t>
            </a:r>
          </a:p>
          <a:p>
            <a:r>
              <a:rPr lang="en-US" dirty="0"/>
              <a:t>The USER instruction sets the user name or UID to use when running the image and for any RUN, CMD and ENTRYPOINT instructions that follow it in the </a:t>
            </a:r>
            <a:r>
              <a:rPr lang="en-US" dirty="0" err="1"/>
              <a:t>Dockerfile</a:t>
            </a:r>
            <a:r>
              <a:rPr lang="en-US" dirty="0"/>
              <a:t>.</a:t>
            </a:r>
          </a:p>
        </p:txBody>
      </p:sp>
      <p:sp>
        <p:nvSpPr>
          <p:cNvPr id="8" name="Text Placeholder 7"/>
          <p:cNvSpPr>
            <a:spLocks noGrp="1"/>
          </p:cNvSpPr>
          <p:nvPr>
            <p:ph type="body" sz="half" idx="2"/>
          </p:nvPr>
        </p:nvSpPr>
        <p:spPr>
          <a:xfrm>
            <a:off x="1154953" y="3129280"/>
            <a:ext cx="3496177" cy="2895599"/>
          </a:xfrm>
        </p:spPr>
        <p:txBody>
          <a:bodyPr/>
          <a:lstStyle/>
          <a:p>
            <a:r>
              <a:rPr lang="en-US" dirty="0"/>
              <a:t>USER</a:t>
            </a:r>
          </a:p>
        </p:txBody>
      </p:sp>
    </p:spTree>
    <p:extLst>
      <p:ext uri="{BB962C8B-B14F-4D97-AF65-F5344CB8AC3E}">
        <p14:creationId xmlns:p14="http://schemas.microsoft.com/office/powerpoint/2010/main" val="786881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a:xfrm>
            <a:off x="5781145" y="1447800"/>
            <a:ext cx="6246731" cy="4572000"/>
          </a:xfrm>
        </p:spPr>
        <p:txBody>
          <a:bodyPr>
            <a:normAutofit/>
          </a:bodyPr>
          <a:lstStyle/>
          <a:p>
            <a:r>
              <a:rPr lang="en-US" dirty="0"/>
              <a:t>WORKDIR</a:t>
            </a:r>
          </a:p>
          <a:p>
            <a:r>
              <a:rPr lang="en-US" dirty="0"/>
              <a:t>The WORKDIR instruction sets the working directory for any RUN, CMD, ENTRYPOINT, COPY and ADD instructions that follow it in the </a:t>
            </a:r>
            <a:r>
              <a:rPr lang="en-US" dirty="0" err="1"/>
              <a:t>Dockerfile</a:t>
            </a:r>
            <a:r>
              <a:rPr lang="en-US" dirty="0"/>
              <a:t>. If the WORKDIR doesn’t exist, it will be created even if it’s not used in any subsequent </a:t>
            </a:r>
            <a:r>
              <a:rPr lang="en-US" dirty="0" err="1"/>
              <a:t>Dockerfile</a:t>
            </a:r>
            <a:r>
              <a:rPr lang="en-US" dirty="0"/>
              <a:t> instruction.</a:t>
            </a:r>
          </a:p>
          <a:p>
            <a:pPr marL="0" indent="0">
              <a:buNone/>
            </a:pPr>
            <a:r>
              <a:rPr lang="en-US" dirty="0"/>
              <a:t>WORKDIR /a</a:t>
            </a:r>
          </a:p>
          <a:p>
            <a:pPr marL="0" indent="0">
              <a:buNone/>
            </a:pPr>
            <a:r>
              <a:rPr lang="en-US" dirty="0"/>
              <a:t>WORKDIR b</a:t>
            </a:r>
          </a:p>
          <a:p>
            <a:pPr marL="0" indent="0">
              <a:buNone/>
            </a:pPr>
            <a:r>
              <a:rPr lang="en-US" dirty="0"/>
              <a:t>WORKDIR c</a:t>
            </a:r>
          </a:p>
          <a:p>
            <a:pPr marL="0" indent="0">
              <a:buNone/>
            </a:pPr>
            <a:r>
              <a:rPr lang="en-US" dirty="0"/>
              <a:t>RUN </a:t>
            </a:r>
            <a:r>
              <a:rPr lang="en-US" dirty="0" err="1"/>
              <a:t>pwd</a:t>
            </a:r>
            <a:endParaRPr lang="en-US" dirty="0"/>
          </a:p>
        </p:txBody>
      </p:sp>
      <p:sp>
        <p:nvSpPr>
          <p:cNvPr id="8" name="Text Placeholder 7"/>
          <p:cNvSpPr>
            <a:spLocks noGrp="1"/>
          </p:cNvSpPr>
          <p:nvPr>
            <p:ph type="body" sz="half" idx="2"/>
          </p:nvPr>
        </p:nvSpPr>
        <p:spPr>
          <a:xfrm>
            <a:off x="1154953" y="3129280"/>
            <a:ext cx="3496177" cy="2895599"/>
          </a:xfrm>
        </p:spPr>
        <p:txBody>
          <a:bodyPr/>
          <a:lstStyle/>
          <a:p>
            <a:r>
              <a:rPr lang="en-US" dirty="0"/>
              <a:t>WORKDIR</a:t>
            </a:r>
          </a:p>
        </p:txBody>
      </p:sp>
    </p:spTree>
    <p:extLst>
      <p:ext uri="{BB962C8B-B14F-4D97-AF65-F5344CB8AC3E}">
        <p14:creationId xmlns:p14="http://schemas.microsoft.com/office/powerpoint/2010/main" val="15726096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a:xfrm>
            <a:off x="5781145" y="1447800"/>
            <a:ext cx="6246731" cy="4572000"/>
          </a:xfrm>
        </p:spPr>
        <p:txBody>
          <a:bodyPr>
            <a:normAutofit/>
          </a:bodyPr>
          <a:lstStyle/>
          <a:p>
            <a:r>
              <a:rPr lang="en-US" dirty="0"/>
              <a:t>ARG</a:t>
            </a:r>
          </a:p>
          <a:p>
            <a:r>
              <a:rPr lang="en-US" dirty="0"/>
              <a:t>The ARG instruction defines a variable that users can pass at build-time to the builder with the </a:t>
            </a:r>
            <a:r>
              <a:rPr lang="en-US" dirty="0" err="1"/>
              <a:t>docker</a:t>
            </a:r>
            <a:r>
              <a:rPr lang="en-US" dirty="0"/>
              <a:t> build command using the --build-</a:t>
            </a:r>
            <a:r>
              <a:rPr lang="en-US" dirty="0" err="1"/>
              <a:t>arg</a:t>
            </a:r>
            <a:r>
              <a:rPr lang="en-US" dirty="0"/>
              <a:t> &lt;</a:t>
            </a:r>
            <a:r>
              <a:rPr lang="en-US" dirty="0" err="1"/>
              <a:t>varname</a:t>
            </a:r>
            <a:r>
              <a:rPr lang="en-US" dirty="0"/>
              <a:t>&gt;=&lt;value&gt;</a:t>
            </a:r>
          </a:p>
          <a:p>
            <a:pPr marL="0" indent="0">
              <a:buNone/>
            </a:pPr>
            <a:r>
              <a:rPr lang="en-US" dirty="0"/>
              <a:t>ARG &lt;name&gt;[=&lt;default value&gt;]</a:t>
            </a:r>
          </a:p>
        </p:txBody>
      </p:sp>
      <p:sp>
        <p:nvSpPr>
          <p:cNvPr id="8" name="Text Placeholder 7"/>
          <p:cNvSpPr>
            <a:spLocks noGrp="1"/>
          </p:cNvSpPr>
          <p:nvPr>
            <p:ph type="body" sz="half" idx="2"/>
          </p:nvPr>
        </p:nvSpPr>
        <p:spPr>
          <a:xfrm>
            <a:off x="1154953" y="3129280"/>
            <a:ext cx="3496177" cy="2895599"/>
          </a:xfrm>
        </p:spPr>
        <p:txBody>
          <a:bodyPr/>
          <a:lstStyle/>
          <a:p>
            <a:r>
              <a:rPr lang="en-US" dirty="0"/>
              <a:t>ARG</a:t>
            </a:r>
          </a:p>
        </p:txBody>
      </p:sp>
    </p:spTree>
    <p:extLst>
      <p:ext uri="{BB962C8B-B14F-4D97-AF65-F5344CB8AC3E}">
        <p14:creationId xmlns:p14="http://schemas.microsoft.com/office/powerpoint/2010/main" val="14448967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a:xfrm>
            <a:off x="5781145" y="1447800"/>
            <a:ext cx="6246731" cy="4572000"/>
          </a:xfrm>
        </p:spPr>
        <p:txBody>
          <a:bodyPr>
            <a:normAutofit/>
          </a:bodyPr>
          <a:lstStyle/>
          <a:p>
            <a:r>
              <a:rPr lang="en-US" dirty="0"/>
              <a:t>ONBUILD </a:t>
            </a:r>
          </a:p>
          <a:p>
            <a:r>
              <a:rPr lang="en-US" dirty="0"/>
              <a:t>The ONBUILD instruction adds to the image a trigger instruction to be executed at a later time, when the image is used as the base for another build. The trigger will be executed in the context of the downstream build, as if it had been inserted immediately after the FROM instruction in the downstream </a:t>
            </a:r>
            <a:r>
              <a:rPr lang="en-US" dirty="0" err="1"/>
              <a:t>Dockerfile</a:t>
            </a:r>
            <a:r>
              <a:rPr lang="en-US" dirty="0"/>
              <a:t>.</a:t>
            </a:r>
          </a:p>
          <a:p>
            <a:pPr marL="0" indent="0">
              <a:buNone/>
            </a:pPr>
            <a:r>
              <a:rPr lang="en-US" dirty="0"/>
              <a:t>ONBUILD [INSTRUCTION]</a:t>
            </a:r>
          </a:p>
        </p:txBody>
      </p:sp>
      <p:sp>
        <p:nvSpPr>
          <p:cNvPr id="8" name="Text Placeholder 7"/>
          <p:cNvSpPr>
            <a:spLocks noGrp="1"/>
          </p:cNvSpPr>
          <p:nvPr>
            <p:ph type="body" sz="half" idx="2"/>
          </p:nvPr>
        </p:nvSpPr>
        <p:spPr>
          <a:xfrm>
            <a:off x="1154953" y="3129280"/>
            <a:ext cx="3496177" cy="2895599"/>
          </a:xfrm>
        </p:spPr>
        <p:txBody>
          <a:bodyPr/>
          <a:lstStyle/>
          <a:p>
            <a:r>
              <a:rPr lang="en-US" dirty="0"/>
              <a:t>ONBUILD</a:t>
            </a:r>
          </a:p>
        </p:txBody>
      </p:sp>
    </p:spTree>
    <p:extLst>
      <p:ext uri="{BB962C8B-B14F-4D97-AF65-F5344CB8AC3E}">
        <p14:creationId xmlns:p14="http://schemas.microsoft.com/office/powerpoint/2010/main" val="9966292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a:xfrm>
            <a:off x="5781145" y="1447800"/>
            <a:ext cx="6246731" cy="4572000"/>
          </a:xfrm>
        </p:spPr>
        <p:txBody>
          <a:bodyPr>
            <a:normAutofit/>
          </a:bodyPr>
          <a:lstStyle/>
          <a:p>
            <a:r>
              <a:rPr lang="en-US" dirty="0"/>
              <a:t>HEALTHCHECK </a:t>
            </a:r>
          </a:p>
          <a:p>
            <a:r>
              <a:rPr lang="en-US" dirty="0"/>
              <a:t>The HEALTHCHECK instruction tells Docker how to test a container to check that it is still working. </a:t>
            </a:r>
          </a:p>
          <a:p>
            <a:r>
              <a:rPr lang="en-US" dirty="0"/>
              <a:t>New as of Docker 1.12</a:t>
            </a:r>
          </a:p>
          <a:p>
            <a:pPr marL="0" indent="0">
              <a:buNone/>
            </a:pPr>
            <a:r>
              <a:rPr lang="en-US" dirty="0"/>
              <a:t>HEALTHCHECK --interval=5m --timeout=3s \</a:t>
            </a:r>
          </a:p>
          <a:p>
            <a:pPr marL="0" indent="0">
              <a:buNone/>
            </a:pPr>
            <a:r>
              <a:rPr lang="en-US" dirty="0"/>
              <a:t>  CMD curl -f http://localhost/ || exit 1</a:t>
            </a:r>
          </a:p>
        </p:txBody>
      </p:sp>
      <p:sp>
        <p:nvSpPr>
          <p:cNvPr id="8" name="Text Placeholder 7"/>
          <p:cNvSpPr>
            <a:spLocks noGrp="1"/>
          </p:cNvSpPr>
          <p:nvPr>
            <p:ph type="body" sz="half" idx="2"/>
          </p:nvPr>
        </p:nvSpPr>
        <p:spPr>
          <a:xfrm>
            <a:off x="1154953" y="3129280"/>
            <a:ext cx="3496177" cy="2895599"/>
          </a:xfrm>
        </p:spPr>
        <p:txBody>
          <a:bodyPr/>
          <a:lstStyle/>
          <a:p>
            <a:r>
              <a:rPr lang="en-US" dirty="0"/>
              <a:t>HEALTHCHECK</a:t>
            </a:r>
          </a:p>
        </p:txBody>
      </p:sp>
    </p:spTree>
    <p:extLst>
      <p:ext uri="{BB962C8B-B14F-4D97-AF65-F5344CB8AC3E}">
        <p14:creationId xmlns:p14="http://schemas.microsoft.com/office/powerpoint/2010/main" val="2593226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err="1"/>
              <a:t>Dockerfile</a:t>
            </a:r>
            <a:r>
              <a:rPr lang="en-US" dirty="0"/>
              <a:t> instructions</a:t>
            </a:r>
          </a:p>
        </p:txBody>
      </p:sp>
      <p:sp>
        <p:nvSpPr>
          <p:cNvPr id="7" name="Content Placeholder 6"/>
          <p:cNvSpPr>
            <a:spLocks noGrp="1"/>
          </p:cNvSpPr>
          <p:nvPr>
            <p:ph idx="1"/>
          </p:nvPr>
        </p:nvSpPr>
        <p:spPr>
          <a:xfrm>
            <a:off x="5781145" y="1447800"/>
            <a:ext cx="6246731" cy="4572000"/>
          </a:xfrm>
        </p:spPr>
        <p:txBody>
          <a:bodyPr>
            <a:normAutofit/>
          </a:bodyPr>
          <a:lstStyle/>
          <a:p>
            <a:r>
              <a:rPr lang="en-US" dirty="0"/>
              <a:t>SHELL </a:t>
            </a:r>
          </a:p>
          <a:p>
            <a:r>
              <a:rPr lang="en-US" dirty="0"/>
              <a:t>The SHELL instruction allows the default shell used for the shell form of commands to be overridden. The default shell on Linux is ["/bin/</a:t>
            </a:r>
            <a:r>
              <a:rPr lang="en-US" dirty="0" err="1"/>
              <a:t>sh</a:t>
            </a:r>
            <a:r>
              <a:rPr lang="en-US" dirty="0"/>
              <a:t>", "-c"], and on Windows is ["</a:t>
            </a:r>
            <a:r>
              <a:rPr lang="en-US" dirty="0" err="1"/>
              <a:t>cmd</a:t>
            </a:r>
            <a:r>
              <a:rPr lang="en-US" dirty="0"/>
              <a:t>", "/S", "/C"]. </a:t>
            </a:r>
          </a:p>
          <a:p>
            <a:pPr marL="0" indent="0">
              <a:buNone/>
            </a:pPr>
            <a:r>
              <a:rPr lang="en-US" dirty="0"/>
              <a:t>SHELL ["</a:t>
            </a:r>
            <a:r>
              <a:rPr lang="en-US" dirty="0" err="1"/>
              <a:t>powershell</a:t>
            </a:r>
            <a:r>
              <a:rPr lang="en-US" dirty="0"/>
              <a:t>", "-command"]</a:t>
            </a:r>
          </a:p>
          <a:p>
            <a:pPr marL="0" indent="0">
              <a:buNone/>
            </a:pPr>
            <a:r>
              <a:rPr lang="en-US" dirty="0"/>
              <a:t>RUN Write-Host hello</a:t>
            </a:r>
          </a:p>
        </p:txBody>
      </p:sp>
      <p:sp>
        <p:nvSpPr>
          <p:cNvPr id="8" name="Text Placeholder 7"/>
          <p:cNvSpPr>
            <a:spLocks noGrp="1"/>
          </p:cNvSpPr>
          <p:nvPr>
            <p:ph type="body" sz="half" idx="2"/>
          </p:nvPr>
        </p:nvSpPr>
        <p:spPr>
          <a:xfrm>
            <a:off x="1154953" y="3129280"/>
            <a:ext cx="3496177" cy="2895599"/>
          </a:xfrm>
        </p:spPr>
        <p:txBody>
          <a:bodyPr/>
          <a:lstStyle/>
          <a:p>
            <a:r>
              <a:rPr lang="en-US" dirty="0"/>
              <a:t>SHELL</a:t>
            </a:r>
          </a:p>
        </p:txBody>
      </p:sp>
    </p:spTree>
    <p:extLst>
      <p:ext uri="{BB962C8B-B14F-4D97-AF65-F5344CB8AC3E}">
        <p14:creationId xmlns:p14="http://schemas.microsoft.com/office/powerpoint/2010/main" val="19872863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54955" y="2099733"/>
            <a:ext cx="9105668" cy="2677648"/>
          </a:xfrm>
        </p:spPr>
        <p:txBody>
          <a:bodyPr/>
          <a:lstStyle/>
          <a:p>
            <a:r>
              <a:rPr lang="en-US" dirty="0" err="1"/>
              <a:t>Dockerfile</a:t>
            </a:r>
            <a:r>
              <a:rPr lang="en-US" dirty="0"/>
              <a:t> examples</a:t>
            </a:r>
          </a:p>
        </p:txBody>
      </p:sp>
      <p:sp>
        <p:nvSpPr>
          <p:cNvPr id="5" name="Subtitle 4"/>
          <p:cNvSpPr>
            <a:spLocks noGrp="1"/>
          </p:cNvSpPr>
          <p:nvPr>
            <p:ph type="subTitle" idx="1"/>
          </p:nvPr>
        </p:nvSpPr>
        <p:spPr>
          <a:xfrm>
            <a:off x="1154955" y="4777380"/>
            <a:ext cx="9044122" cy="861420"/>
          </a:xfrm>
        </p:spPr>
        <p:txBody>
          <a:bodyPr/>
          <a:lstStyle/>
          <a:p>
            <a:endParaRPr lang="en-US" dirty="0"/>
          </a:p>
        </p:txBody>
      </p:sp>
    </p:spTree>
    <p:extLst>
      <p:ext uri="{BB962C8B-B14F-4D97-AF65-F5344CB8AC3E}">
        <p14:creationId xmlns:p14="http://schemas.microsoft.com/office/powerpoint/2010/main" val="1829319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5508" y="175846"/>
            <a:ext cx="10190284" cy="2308324"/>
          </a:xfrm>
          <a:prstGeom prst="rect">
            <a:avLst/>
          </a:prstGeom>
        </p:spPr>
        <p:txBody>
          <a:bodyPr wrap="square">
            <a:spAutoFit/>
          </a:bodyPr>
          <a:lstStyle/>
          <a:p>
            <a:r>
              <a:rPr lang="en-US" i="1" dirty="0"/>
              <a:t># Nginx</a:t>
            </a:r>
          </a:p>
          <a:p>
            <a:r>
              <a:rPr lang="en-US" i="1" dirty="0"/>
              <a:t>#</a:t>
            </a:r>
          </a:p>
          <a:p>
            <a:r>
              <a:rPr lang="en-US" i="1" dirty="0"/>
              <a:t># VERSION               0.0.1</a:t>
            </a:r>
          </a:p>
          <a:p>
            <a:endParaRPr lang="en-US" i="1" dirty="0"/>
          </a:p>
          <a:p>
            <a:r>
              <a:rPr lang="en-US" i="1" dirty="0"/>
              <a:t>FROM      </a:t>
            </a:r>
            <a:r>
              <a:rPr lang="en-US" i="1" dirty="0" err="1"/>
              <a:t>ubuntu</a:t>
            </a:r>
            <a:endParaRPr lang="en-US" i="1" dirty="0"/>
          </a:p>
          <a:p>
            <a:r>
              <a:rPr lang="en-US" i="1" dirty="0"/>
              <a:t>LABEL Description="This image is used to start the </a:t>
            </a:r>
            <a:r>
              <a:rPr lang="en-US" i="1" dirty="0" err="1"/>
              <a:t>foobar</a:t>
            </a:r>
            <a:r>
              <a:rPr lang="en-US" i="1" dirty="0"/>
              <a:t> executable" Vendor="ACME Products" Version="1.0"</a:t>
            </a:r>
          </a:p>
          <a:p>
            <a:r>
              <a:rPr lang="en-US" i="1" dirty="0"/>
              <a:t>RUN apt-get update &amp;&amp; apt-get install -y </a:t>
            </a:r>
            <a:r>
              <a:rPr lang="en-US" i="1" dirty="0" err="1"/>
              <a:t>inotify</a:t>
            </a:r>
            <a:r>
              <a:rPr lang="en-US" i="1" dirty="0"/>
              <a:t>-tools </a:t>
            </a:r>
            <a:r>
              <a:rPr lang="en-US" i="1" dirty="0" err="1"/>
              <a:t>nginx</a:t>
            </a:r>
            <a:r>
              <a:rPr lang="en-US" i="1" dirty="0"/>
              <a:t> apache2 </a:t>
            </a:r>
            <a:r>
              <a:rPr lang="en-US" i="1" dirty="0" err="1"/>
              <a:t>openssh</a:t>
            </a:r>
            <a:r>
              <a:rPr lang="en-US" i="1" dirty="0"/>
              <a:t>-server</a:t>
            </a:r>
            <a:endParaRPr lang="en-US" dirty="0"/>
          </a:p>
        </p:txBody>
      </p:sp>
    </p:spTree>
    <p:extLst>
      <p:ext uri="{BB962C8B-B14F-4D97-AF65-F5344CB8AC3E}">
        <p14:creationId xmlns:p14="http://schemas.microsoft.com/office/powerpoint/2010/main" val="25577051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5508" y="175846"/>
            <a:ext cx="10190284" cy="4524315"/>
          </a:xfrm>
          <a:prstGeom prst="rect">
            <a:avLst/>
          </a:prstGeom>
        </p:spPr>
        <p:txBody>
          <a:bodyPr wrap="square">
            <a:spAutoFit/>
          </a:bodyPr>
          <a:lstStyle/>
          <a:p>
            <a:r>
              <a:rPr lang="en-US" i="1" dirty="0"/>
              <a:t># Firefox over VNC</a:t>
            </a:r>
          </a:p>
          <a:p>
            <a:r>
              <a:rPr lang="en-US" i="1" dirty="0"/>
              <a:t>#</a:t>
            </a:r>
          </a:p>
          <a:p>
            <a:r>
              <a:rPr lang="en-US" i="1" dirty="0"/>
              <a:t># VERSION               0.3</a:t>
            </a:r>
          </a:p>
          <a:p>
            <a:endParaRPr lang="en-US" i="1" dirty="0"/>
          </a:p>
          <a:p>
            <a:r>
              <a:rPr lang="en-US" i="1" dirty="0"/>
              <a:t>FROM </a:t>
            </a:r>
            <a:r>
              <a:rPr lang="en-US" i="1" dirty="0" err="1"/>
              <a:t>ubuntu</a:t>
            </a:r>
            <a:endParaRPr lang="en-US" i="1" dirty="0"/>
          </a:p>
          <a:p>
            <a:endParaRPr lang="en-US" i="1" dirty="0"/>
          </a:p>
          <a:p>
            <a:r>
              <a:rPr lang="en-US" i="1" dirty="0"/>
              <a:t># Install </a:t>
            </a:r>
            <a:r>
              <a:rPr lang="en-US" i="1" dirty="0" err="1"/>
              <a:t>vnc</a:t>
            </a:r>
            <a:r>
              <a:rPr lang="en-US" i="1" dirty="0"/>
              <a:t>, </a:t>
            </a:r>
            <a:r>
              <a:rPr lang="en-US" i="1" dirty="0" err="1"/>
              <a:t>xvfb</a:t>
            </a:r>
            <a:r>
              <a:rPr lang="en-US" i="1" dirty="0"/>
              <a:t> in order to create a 'fake' display and </a:t>
            </a:r>
            <a:r>
              <a:rPr lang="en-US" i="1" dirty="0" err="1"/>
              <a:t>firefox</a:t>
            </a:r>
            <a:endParaRPr lang="en-US" i="1" dirty="0"/>
          </a:p>
          <a:p>
            <a:r>
              <a:rPr lang="en-US" i="1" dirty="0"/>
              <a:t>RUN apt-get update &amp;&amp; apt-get install -y x11vnc </a:t>
            </a:r>
            <a:r>
              <a:rPr lang="en-US" i="1" dirty="0" err="1"/>
              <a:t>xvfb</a:t>
            </a:r>
            <a:r>
              <a:rPr lang="en-US" i="1" dirty="0"/>
              <a:t> </a:t>
            </a:r>
            <a:r>
              <a:rPr lang="en-US" i="1" dirty="0" err="1"/>
              <a:t>firefox</a:t>
            </a:r>
            <a:endParaRPr lang="en-US" i="1" dirty="0"/>
          </a:p>
          <a:p>
            <a:r>
              <a:rPr lang="en-US" i="1" dirty="0"/>
              <a:t>RUN </a:t>
            </a:r>
            <a:r>
              <a:rPr lang="en-US" i="1" dirty="0" err="1"/>
              <a:t>mkdir</a:t>
            </a:r>
            <a:r>
              <a:rPr lang="en-US" i="1" dirty="0"/>
              <a:t> ~/.</a:t>
            </a:r>
            <a:r>
              <a:rPr lang="en-US" i="1" dirty="0" err="1"/>
              <a:t>vnc</a:t>
            </a:r>
            <a:endParaRPr lang="en-US" i="1" dirty="0"/>
          </a:p>
          <a:p>
            <a:r>
              <a:rPr lang="en-US" i="1" dirty="0"/>
              <a:t># Setup a password</a:t>
            </a:r>
          </a:p>
          <a:p>
            <a:r>
              <a:rPr lang="en-US" i="1" dirty="0"/>
              <a:t>RUN x11vnc -</a:t>
            </a:r>
            <a:r>
              <a:rPr lang="en-US" i="1" dirty="0" err="1"/>
              <a:t>storepasswd</a:t>
            </a:r>
            <a:r>
              <a:rPr lang="en-US" i="1" dirty="0"/>
              <a:t> 1234 ~/.</a:t>
            </a:r>
            <a:r>
              <a:rPr lang="en-US" i="1" dirty="0" err="1"/>
              <a:t>vnc</a:t>
            </a:r>
            <a:r>
              <a:rPr lang="en-US" i="1" dirty="0"/>
              <a:t>/</a:t>
            </a:r>
            <a:r>
              <a:rPr lang="en-US" i="1" dirty="0" err="1"/>
              <a:t>passwd</a:t>
            </a:r>
            <a:endParaRPr lang="en-US" i="1" dirty="0"/>
          </a:p>
          <a:p>
            <a:r>
              <a:rPr lang="en-US" i="1" dirty="0"/>
              <a:t># </a:t>
            </a:r>
            <a:r>
              <a:rPr lang="en-US" i="1" dirty="0" err="1"/>
              <a:t>Autostart</a:t>
            </a:r>
            <a:r>
              <a:rPr lang="en-US" i="1" dirty="0"/>
              <a:t> </a:t>
            </a:r>
            <a:r>
              <a:rPr lang="en-US" i="1" dirty="0" err="1"/>
              <a:t>firefox</a:t>
            </a:r>
            <a:r>
              <a:rPr lang="en-US" i="1" dirty="0"/>
              <a:t> (might not be the best way, but it does the trick)</a:t>
            </a:r>
          </a:p>
          <a:p>
            <a:r>
              <a:rPr lang="en-US" i="1" dirty="0"/>
              <a:t>RUN bash -c 'echo "</a:t>
            </a:r>
            <a:r>
              <a:rPr lang="en-US" i="1" dirty="0" err="1"/>
              <a:t>firefox</a:t>
            </a:r>
            <a:r>
              <a:rPr lang="en-US" i="1" dirty="0"/>
              <a:t>" &gt;&gt; /.</a:t>
            </a:r>
            <a:r>
              <a:rPr lang="en-US" i="1" dirty="0" err="1"/>
              <a:t>bashrc</a:t>
            </a:r>
            <a:r>
              <a:rPr lang="en-US" i="1" dirty="0"/>
              <a:t>'</a:t>
            </a:r>
          </a:p>
          <a:p>
            <a:endParaRPr lang="en-US" i="1" dirty="0"/>
          </a:p>
          <a:p>
            <a:r>
              <a:rPr lang="en-US" i="1" dirty="0"/>
              <a:t>EXPOSE 5900</a:t>
            </a:r>
          </a:p>
          <a:p>
            <a:r>
              <a:rPr lang="en-US" i="1" dirty="0"/>
              <a:t>CMD    ["x11vnc", "-forever", "-</a:t>
            </a:r>
            <a:r>
              <a:rPr lang="en-US" i="1" dirty="0" err="1"/>
              <a:t>usepw</a:t>
            </a:r>
            <a:r>
              <a:rPr lang="en-US" i="1" dirty="0"/>
              <a:t>", "-create"]</a:t>
            </a:r>
            <a:endParaRPr lang="en-US" dirty="0"/>
          </a:p>
        </p:txBody>
      </p:sp>
    </p:spTree>
    <p:extLst>
      <p:ext uri="{BB962C8B-B14F-4D97-AF65-F5344CB8AC3E}">
        <p14:creationId xmlns:p14="http://schemas.microsoft.com/office/powerpoint/2010/main" val="1928892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Brief History of Containers</a:t>
            </a:r>
          </a:p>
        </p:txBody>
      </p:sp>
      <p:sp>
        <p:nvSpPr>
          <p:cNvPr id="7" name="Content Placeholder 6"/>
          <p:cNvSpPr>
            <a:spLocks noGrp="1"/>
          </p:cNvSpPr>
          <p:nvPr>
            <p:ph idx="1"/>
          </p:nvPr>
        </p:nvSpPr>
        <p:spPr/>
        <p:txBody>
          <a:bodyPr>
            <a:normAutofit/>
          </a:bodyPr>
          <a:lstStyle/>
          <a:p>
            <a:r>
              <a:rPr lang="en-US" dirty="0"/>
              <a:t>Oracle released a Solaris Container that combines system resource controls and boundary separation provided by zones, which were able to leverage features like snapshots and cloning from ZFS.</a:t>
            </a:r>
          </a:p>
          <a:p>
            <a:r>
              <a:rPr lang="en-US" dirty="0"/>
              <a:t>The ZFS name originally stood for "Zettabyte File System</a:t>
            </a:r>
          </a:p>
          <a:p>
            <a:r>
              <a:rPr lang="en-US" dirty="0"/>
              <a:t>In 2005, the bulk of Solaris, including ZFS, was licensed as open-source software under the Common Development and Distribution License (CDDL), as the </a:t>
            </a:r>
            <a:r>
              <a:rPr lang="en-US" dirty="0" err="1"/>
              <a:t>OpenSolaris</a:t>
            </a:r>
            <a:r>
              <a:rPr lang="en-US" dirty="0"/>
              <a:t> project.</a:t>
            </a:r>
          </a:p>
          <a:p>
            <a:r>
              <a:rPr lang="en-US" dirty="0"/>
              <a:t>Became a standard feature in Solaris 10</a:t>
            </a:r>
          </a:p>
        </p:txBody>
      </p:sp>
      <p:sp>
        <p:nvSpPr>
          <p:cNvPr id="8" name="Text Placeholder 7"/>
          <p:cNvSpPr>
            <a:spLocks noGrp="1"/>
          </p:cNvSpPr>
          <p:nvPr>
            <p:ph type="body" sz="half" idx="2"/>
          </p:nvPr>
        </p:nvSpPr>
        <p:spPr/>
        <p:txBody>
          <a:bodyPr/>
          <a:lstStyle/>
          <a:p>
            <a:r>
              <a:rPr lang="en-US" dirty="0"/>
              <a:t>2004: Oracle Solaris Containers</a:t>
            </a:r>
          </a:p>
        </p:txBody>
      </p:sp>
      <p:sp>
        <p:nvSpPr>
          <p:cNvPr id="6" name="TextBox 5"/>
          <p:cNvSpPr txBox="1"/>
          <p:nvPr/>
        </p:nvSpPr>
        <p:spPr>
          <a:xfrm>
            <a:off x="0" y="6383215"/>
            <a:ext cx="12191999" cy="284693"/>
          </a:xfrm>
          <a:prstGeom prst="rect">
            <a:avLst/>
          </a:prstGeom>
          <a:noFill/>
        </p:spPr>
        <p:txBody>
          <a:bodyPr wrap="square" rtlCol="0">
            <a:spAutoFit/>
          </a:bodyPr>
          <a:lstStyle/>
          <a:p>
            <a:pPr algn="ctr"/>
            <a:r>
              <a:rPr lang="en-US" sz="1250" dirty="0"/>
              <a:t>A Brief History of Containers: From 1970s </a:t>
            </a:r>
            <a:r>
              <a:rPr lang="en-US" sz="1250" dirty="0" err="1"/>
              <a:t>chroot</a:t>
            </a:r>
            <a:r>
              <a:rPr lang="en-US" sz="1250" dirty="0"/>
              <a:t> to Docker 2016 - http://blog.aquasec.com/a-brief-history-of-containers-from-1970s-chroot-to-docker-2016</a:t>
            </a:r>
          </a:p>
        </p:txBody>
      </p:sp>
    </p:spTree>
    <p:extLst>
      <p:ext uri="{BB962C8B-B14F-4D97-AF65-F5344CB8AC3E}">
        <p14:creationId xmlns:p14="http://schemas.microsoft.com/office/powerpoint/2010/main" val="4950012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5508" y="175846"/>
            <a:ext cx="10190284" cy="4524315"/>
          </a:xfrm>
          <a:prstGeom prst="rect">
            <a:avLst/>
          </a:prstGeom>
        </p:spPr>
        <p:txBody>
          <a:bodyPr wrap="square">
            <a:spAutoFit/>
          </a:bodyPr>
          <a:lstStyle/>
          <a:p>
            <a:r>
              <a:rPr lang="en-US" i="1" dirty="0"/>
              <a:t># Firefox over VNC</a:t>
            </a:r>
          </a:p>
          <a:p>
            <a:r>
              <a:rPr lang="en-US" i="1" dirty="0"/>
              <a:t>#</a:t>
            </a:r>
          </a:p>
          <a:p>
            <a:r>
              <a:rPr lang="en-US" i="1" dirty="0"/>
              <a:t># VERSION               0.3</a:t>
            </a:r>
          </a:p>
          <a:p>
            <a:endParaRPr lang="en-US" i="1" dirty="0"/>
          </a:p>
          <a:p>
            <a:r>
              <a:rPr lang="en-US" i="1" dirty="0"/>
              <a:t>FROM </a:t>
            </a:r>
            <a:r>
              <a:rPr lang="en-US" i="1" dirty="0" err="1"/>
              <a:t>ubuntu</a:t>
            </a:r>
            <a:endParaRPr lang="en-US" i="1" dirty="0"/>
          </a:p>
          <a:p>
            <a:endParaRPr lang="en-US" i="1" dirty="0"/>
          </a:p>
          <a:p>
            <a:r>
              <a:rPr lang="en-US" i="1" dirty="0"/>
              <a:t># Install </a:t>
            </a:r>
            <a:r>
              <a:rPr lang="en-US" i="1" dirty="0" err="1"/>
              <a:t>vnc</a:t>
            </a:r>
            <a:r>
              <a:rPr lang="en-US" i="1" dirty="0"/>
              <a:t>, </a:t>
            </a:r>
            <a:r>
              <a:rPr lang="en-US" i="1" dirty="0" err="1"/>
              <a:t>xvfb</a:t>
            </a:r>
            <a:r>
              <a:rPr lang="en-US" i="1" dirty="0"/>
              <a:t> in order to create a 'fake' display and </a:t>
            </a:r>
            <a:r>
              <a:rPr lang="en-US" i="1" dirty="0" err="1"/>
              <a:t>firefox</a:t>
            </a:r>
            <a:endParaRPr lang="en-US" i="1" dirty="0"/>
          </a:p>
          <a:p>
            <a:r>
              <a:rPr lang="en-US" i="1" dirty="0"/>
              <a:t>RUN apt-get update &amp;&amp; apt-get install -y x11vnc </a:t>
            </a:r>
            <a:r>
              <a:rPr lang="en-US" i="1" dirty="0" err="1"/>
              <a:t>xvfb</a:t>
            </a:r>
            <a:r>
              <a:rPr lang="en-US" i="1" dirty="0"/>
              <a:t> </a:t>
            </a:r>
            <a:r>
              <a:rPr lang="en-US" i="1" dirty="0" err="1"/>
              <a:t>firefox</a:t>
            </a:r>
            <a:endParaRPr lang="en-US" i="1" dirty="0"/>
          </a:p>
          <a:p>
            <a:r>
              <a:rPr lang="en-US" i="1" dirty="0"/>
              <a:t>RUN </a:t>
            </a:r>
            <a:r>
              <a:rPr lang="en-US" i="1" dirty="0" err="1"/>
              <a:t>mkdir</a:t>
            </a:r>
            <a:r>
              <a:rPr lang="en-US" i="1" dirty="0"/>
              <a:t> ~/.</a:t>
            </a:r>
            <a:r>
              <a:rPr lang="en-US" i="1" dirty="0" err="1"/>
              <a:t>vnc</a:t>
            </a:r>
            <a:endParaRPr lang="en-US" i="1" dirty="0"/>
          </a:p>
          <a:p>
            <a:r>
              <a:rPr lang="en-US" i="1" dirty="0"/>
              <a:t># Setup a password</a:t>
            </a:r>
          </a:p>
          <a:p>
            <a:r>
              <a:rPr lang="en-US" i="1" dirty="0"/>
              <a:t>RUN x11vnc -</a:t>
            </a:r>
            <a:r>
              <a:rPr lang="en-US" i="1" dirty="0" err="1"/>
              <a:t>storepasswd</a:t>
            </a:r>
            <a:r>
              <a:rPr lang="en-US" i="1" dirty="0"/>
              <a:t> 1234 ~/.</a:t>
            </a:r>
            <a:r>
              <a:rPr lang="en-US" i="1" dirty="0" err="1"/>
              <a:t>vnc</a:t>
            </a:r>
            <a:r>
              <a:rPr lang="en-US" i="1" dirty="0"/>
              <a:t>/</a:t>
            </a:r>
            <a:r>
              <a:rPr lang="en-US" i="1" dirty="0" err="1"/>
              <a:t>passwd</a:t>
            </a:r>
            <a:endParaRPr lang="en-US" i="1" dirty="0"/>
          </a:p>
          <a:p>
            <a:r>
              <a:rPr lang="en-US" i="1" dirty="0"/>
              <a:t># </a:t>
            </a:r>
            <a:r>
              <a:rPr lang="en-US" i="1" dirty="0" err="1"/>
              <a:t>Autostart</a:t>
            </a:r>
            <a:r>
              <a:rPr lang="en-US" i="1" dirty="0"/>
              <a:t> </a:t>
            </a:r>
            <a:r>
              <a:rPr lang="en-US" i="1" dirty="0" err="1"/>
              <a:t>firefox</a:t>
            </a:r>
            <a:r>
              <a:rPr lang="en-US" i="1" dirty="0"/>
              <a:t> (might not be the best way, but it does the trick)</a:t>
            </a:r>
          </a:p>
          <a:p>
            <a:r>
              <a:rPr lang="en-US" i="1" dirty="0"/>
              <a:t>RUN bash -c 'echo "</a:t>
            </a:r>
            <a:r>
              <a:rPr lang="en-US" i="1" dirty="0" err="1"/>
              <a:t>firefox</a:t>
            </a:r>
            <a:r>
              <a:rPr lang="en-US" i="1" dirty="0"/>
              <a:t>" &gt;&gt; /.</a:t>
            </a:r>
            <a:r>
              <a:rPr lang="en-US" i="1" dirty="0" err="1"/>
              <a:t>bashrc</a:t>
            </a:r>
            <a:r>
              <a:rPr lang="en-US" i="1" dirty="0"/>
              <a:t>'</a:t>
            </a:r>
          </a:p>
          <a:p>
            <a:endParaRPr lang="en-US" i="1" dirty="0"/>
          </a:p>
          <a:p>
            <a:r>
              <a:rPr lang="en-US" i="1" dirty="0"/>
              <a:t>EXPOSE 5900</a:t>
            </a:r>
          </a:p>
          <a:p>
            <a:r>
              <a:rPr lang="en-US" i="1" dirty="0"/>
              <a:t>CMD    ["x11vnc", "-forever", "-</a:t>
            </a:r>
            <a:r>
              <a:rPr lang="en-US" i="1" dirty="0" err="1"/>
              <a:t>usepw</a:t>
            </a:r>
            <a:r>
              <a:rPr lang="en-US" i="1" dirty="0"/>
              <a:t>", "-create"]</a:t>
            </a:r>
            <a:endParaRPr lang="en-US" dirty="0"/>
          </a:p>
        </p:txBody>
      </p:sp>
    </p:spTree>
    <p:extLst>
      <p:ext uri="{BB962C8B-B14F-4D97-AF65-F5344CB8AC3E}">
        <p14:creationId xmlns:p14="http://schemas.microsoft.com/office/powerpoint/2010/main" val="30001772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5508" y="175846"/>
            <a:ext cx="10190284" cy="4247317"/>
          </a:xfrm>
          <a:prstGeom prst="rect">
            <a:avLst/>
          </a:prstGeom>
        </p:spPr>
        <p:txBody>
          <a:bodyPr wrap="square">
            <a:spAutoFit/>
          </a:bodyPr>
          <a:lstStyle/>
          <a:p>
            <a:r>
              <a:rPr lang="en-US" i="1" dirty="0"/>
              <a:t># MongoDB</a:t>
            </a:r>
          </a:p>
          <a:p>
            <a:endParaRPr lang="en-US" i="1" dirty="0"/>
          </a:p>
          <a:p>
            <a:r>
              <a:rPr lang="en-US" i="1" dirty="0"/>
              <a:t>FROM </a:t>
            </a:r>
            <a:r>
              <a:rPr lang="en-US" i="1" dirty="0" err="1"/>
              <a:t>microsoft</a:t>
            </a:r>
            <a:r>
              <a:rPr lang="en-US" i="1" dirty="0"/>
              <a:t>/</a:t>
            </a:r>
            <a:r>
              <a:rPr lang="en-US" i="1" dirty="0" err="1"/>
              <a:t>windowsservercore</a:t>
            </a:r>
            <a:endParaRPr lang="en-US" i="1" dirty="0"/>
          </a:p>
          <a:p>
            <a:endParaRPr lang="en-US" i="1" dirty="0"/>
          </a:p>
          <a:p>
            <a:r>
              <a:rPr lang="en-US" i="1" dirty="0"/>
              <a:t>ENV MONGO_VERSION=3.4.1</a:t>
            </a:r>
          </a:p>
          <a:p>
            <a:endParaRPr lang="en-US" i="1" dirty="0"/>
          </a:p>
          <a:p>
            <a:r>
              <a:rPr lang="en-US" i="1" dirty="0"/>
              <a:t>COPY build /</a:t>
            </a:r>
          </a:p>
          <a:p>
            <a:endParaRPr lang="en-US" i="1" dirty="0"/>
          </a:p>
          <a:p>
            <a:r>
              <a:rPr lang="en-US" i="1" dirty="0"/>
              <a:t>RUN </a:t>
            </a:r>
            <a:r>
              <a:rPr lang="en-US" i="1" dirty="0" err="1"/>
              <a:t>mkdir</a:t>
            </a:r>
            <a:r>
              <a:rPr lang="en-US" i="1" dirty="0"/>
              <a:t> C:\data\db &amp; </a:t>
            </a:r>
            <a:r>
              <a:rPr lang="en-US" i="1" dirty="0" err="1"/>
              <a:t>setx</a:t>
            </a:r>
            <a:r>
              <a:rPr lang="en-US" i="1" dirty="0"/>
              <a:t> /m PATH %PATH%;C:\mongodb\bin</a:t>
            </a:r>
          </a:p>
          <a:p>
            <a:endParaRPr lang="en-US" i="1" dirty="0"/>
          </a:p>
          <a:p>
            <a:r>
              <a:rPr lang="en-US" i="1" dirty="0"/>
              <a:t>VOLUME C:\\data\\db</a:t>
            </a:r>
          </a:p>
          <a:p>
            <a:endParaRPr lang="en-US" i="1" dirty="0"/>
          </a:p>
          <a:p>
            <a:r>
              <a:rPr lang="en-US" i="1" dirty="0"/>
              <a:t>EXPOSE 27017</a:t>
            </a:r>
          </a:p>
          <a:p>
            <a:endParaRPr lang="en-US" i="1" dirty="0"/>
          </a:p>
          <a:p>
            <a:r>
              <a:rPr lang="en-US" i="1" dirty="0"/>
              <a:t>CMD ["mongod.exe"]</a:t>
            </a:r>
            <a:endParaRPr lang="en-US" dirty="0"/>
          </a:p>
        </p:txBody>
      </p:sp>
    </p:spTree>
    <p:extLst>
      <p:ext uri="{BB962C8B-B14F-4D97-AF65-F5344CB8AC3E}">
        <p14:creationId xmlns:p14="http://schemas.microsoft.com/office/powerpoint/2010/main" val="9333809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5507" y="175846"/>
            <a:ext cx="12616961" cy="5632311"/>
          </a:xfrm>
          <a:prstGeom prst="rect">
            <a:avLst/>
          </a:prstGeom>
        </p:spPr>
        <p:txBody>
          <a:bodyPr wrap="square">
            <a:spAutoFit/>
          </a:bodyPr>
          <a:lstStyle/>
          <a:p>
            <a:r>
              <a:rPr lang="en-US" i="1" dirty="0"/>
              <a:t>#</a:t>
            </a:r>
            <a:r>
              <a:rPr lang="en-US" i="1" dirty="0" err="1"/>
              <a:t>NodeJS</a:t>
            </a:r>
            <a:endParaRPr lang="en-US" i="1" dirty="0"/>
          </a:p>
          <a:p>
            <a:r>
              <a:rPr lang="en-US" i="1" dirty="0"/>
              <a:t>FROM </a:t>
            </a:r>
            <a:r>
              <a:rPr lang="en-US" i="1" dirty="0" err="1"/>
              <a:t>microsoft</a:t>
            </a:r>
            <a:r>
              <a:rPr lang="en-US" i="1" dirty="0"/>
              <a:t>/</a:t>
            </a:r>
            <a:r>
              <a:rPr lang="en-US" i="1" dirty="0" err="1"/>
              <a:t>windowsservercore</a:t>
            </a:r>
            <a:endParaRPr lang="en-US" i="1" dirty="0"/>
          </a:p>
          <a:p>
            <a:endParaRPr lang="en-US" i="1" dirty="0"/>
          </a:p>
          <a:p>
            <a:r>
              <a:rPr lang="en-US" i="1" dirty="0"/>
              <a:t>SHELL ["</a:t>
            </a:r>
            <a:r>
              <a:rPr lang="en-US" i="1" dirty="0" err="1"/>
              <a:t>powershell</a:t>
            </a:r>
            <a:r>
              <a:rPr lang="en-US" i="1" dirty="0"/>
              <a:t>", "-Command", "$</a:t>
            </a:r>
            <a:r>
              <a:rPr lang="en-US" i="1" dirty="0" err="1"/>
              <a:t>ErrorActionPreference</a:t>
            </a:r>
            <a:r>
              <a:rPr lang="en-US" i="1" dirty="0"/>
              <a:t> = 'Stop'; $</a:t>
            </a:r>
            <a:r>
              <a:rPr lang="en-US" i="1" dirty="0" err="1"/>
              <a:t>ProgressPreference</a:t>
            </a:r>
            <a:r>
              <a:rPr lang="en-US" i="1" dirty="0"/>
              <a:t> = '</a:t>
            </a:r>
            <a:r>
              <a:rPr lang="en-US" i="1" dirty="0" err="1"/>
              <a:t>SilentlyContinue</a:t>
            </a:r>
            <a:r>
              <a:rPr lang="en-US" i="1" dirty="0"/>
              <a:t>';"]</a:t>
            </a:r>
          </a:p>
          <a:p>
            <a:endParaRPr lang="en-US" i="1" dirty="0"/>
          </a:p>
          <a:p>
            <a:r>
              <a:rPr lang="en-US" i="1" dirty="0"/>
              <a:t>ENV NPM_CONFIG_LOGLEVEL info</a:t>
            </a:r>
          </a:p>
          <a:p>
            <a:r>
              <a:rPr lang="en-US" i="1" dirty="0"/>
              <a:t>ENV NODE_VERSION 7.6.0</a:t>
            </a:r>
          </a:p>
          <a:p>
            <a:r>
              <a:rPr lang="en-US" i="1" dirty="0"/>
              <a:t>ENV NODE_SHA256 9cc8fd129483aa64557155842dc8f1e7ed288efeab1a7fbb0210314bc7213058</a:t>
            </a:r>
          </a:p>
          <a:p>
            <a:endParaRPr lang="en-US" i="1" dirty="0"/>
          </a:p>
          <a:p>
            <a:r>
              <a:rPr lang="en-US" i="1" dirty="0"/>
              <a:t>RUN Invoke-</a:t>
            </a:r>
            <a:r>
              <a:rPr lang="en-US" i="1" dirty="0" err="1"/>
              <a:t>WebRequest</a:t>
            </a:r>
            <a:r>
              <a:rPr lang="en-US" i="1" dirty="0"/>
              <a:t> $('https://nodejs.org/</a:t>
            </a:r>
            <a:r>
              <a:rPr lang="en-US" i="1" dirty="0" err="1"/>
              <a:t>dist</a:t>
            </a:r>
            <a:r>
              <a:rPr lang="en-US" i="1" dirty="0"/>
              <a:t>/v{0}/node-v{0}-win-x64.zip' -f $</a:t>
            </a:r>
            <a:r>
              <a:rPr lang="en-US" i="1" dirty="0" err="1"/>
              <a:t>env:NODE_VERSION</a:t>
            </a:r>
            <a:r>
              <a:rPr lang="en-US" i="1" dirty="0"/>
              <a:t>) -</a:t>
            </a:r>
            <a:r>
              <a:rPr lang="en-US" i="1" dirty="0" err="1"/>
              <a:t>OutFile</a:t>
            </a:r>
            <a:r>
              <a:rPr lang="en-US" i="1" dirty="0"/>
              <a:t> 'node.zip' -</a:t>
            </a:r>
            <a:r>
              <a:rPr lang="en-US" i="1" dirty="0" err="1"/>
              <a:t>UseBasicParsing</a:t>
            </a:r>
            <a:r>
              <a:rPr lang="en-US" i="1" dirty="0"/>
              <a:t> ; \</a:t>
            </a:r>
          </a:p>
          <a:p>
            <a:r>
              <a:rPr lang="en-US" i="1" dirty="0"/>
              <a:t>    if ((Get-</a:t>
            </a:r>
            <a:r>
              <a:rPr lang="en-US" i="1" dirty="0" err="1"/>
              <a:t>FileHash</a:t>
            </a:r>
            <a:r>
              <a:rPr lang="en-US" i="1" dirty="0"/>
              <a:t> node.zip -Algorithm sha256).Hash -ne $env:NODE_SHA256) {exit 1} ; \</a:t>
            </a:r>
          </a:p>
          <a:p>
            <a:r>
              <a:rPr lang="en-US" i="1" dirty="0"/>
              <a:t>    Expand-Archive node.zip -</a:t>
            </a:r>
            <a:r>
              <a:rPr lang="en-US" i="1" dirty="0" err="1"/>
              <a:t>DestinationPath</a:t>
            </a:r>
            <a:r>
              <a:rPr lang="en-US" i="1" dirty="0"/>
              <a:t> C:\ ; \</a:t>
            </a:r>
          </a:p>
          <a:p>
            <a:r>
              <a:rPr lang="en-US" i="1" dirty="0"/>
              <a:t>    Rename-Item -Path $('C:\node-v{0}-win-x64' -f $</a:t>
            </a:r>
            <a:r>
              <a:rPr lang="en-US" i="1" dirty="0" err="1"/>
              <a:t>env:NODE_VERSION</a:t>
            </a:r>
            <a:r>
              <a:rPr lang="en-US" i="1" dirty="0"/>
              <a:t>) -</a:t>
            </a:r>
            <a:r>
              <a:rPr lang="en-US" i="1" dirty="0" err="1"/>
              <a:t>NewName</a:t>
            </a:r>
            <a:r>
              <a:rPr lang="en-US" i="1" dirty="0"/>
              <a:t> 'C:\</a:t>
            </a:r>
            <a:r>
              <a:rPr lang="en-US" i="1" dirty="0" err="1"/>
              <a:t>nodejs</a:t>
            </a:r>
            <a:r>
              <a:rPr lang="en-US" i="1" dirty="0"/>
              <a:t>' ; \</a:t>
            </a:r>
          </a:p>
          <a:p>
            <a:r>
              <a:rPr lang="en-US" i="1" dirty="0"/>
              <a:t>    New-Item $($</a:t>
            </a:r>
            <a:r>
              <a:rPr lang="en-US" i="1" dirty="0" err="1"/>
              <a:t>env:APPDATA</a:t>
            </a:r>
            <a:r>
              <a:rPr lang="en-US" i="1" dirty="0"/>
              <a:t> + '\</a:t>
            </a:r>
            <a:r>
              <a:rPr lang="en-US" i="1" dirty="0" err="1"/>
              <a:t>npm</a:t>
            </a:r>
            <a:r>
              <a:rPr lang="en-US" i="1" dirty="0"/>
              <a:t>') ; \</a:t>
            </a:r>
          </a:p>
          <a:p>
            <a:r>
              <a:rPr lang="en-US" i="1" dirty="0"/>
              <a:t>    $</a:t>
            </a:r>
            <a:r>
              <a:rPr lang="en-US" i="1" dirty="0" err="1"/>
              <a:t>env:PATH</a:t>
            </a:r>
            <a:r>
              <a:rPr lang="en-US" i="1" dirty="0"/>
              <a:t> = 'C:\</a:t>
            </a:r>
            <a:r>
              <a:rPr lang="en-US" i="1" dirty="0" err="1"/>
              <a:t>nodejs</a:t>
            </a:r>
            <a:r>
              <a:rPr lang="en-US" i="1" dirty="0"/>
              <a:t>;{0}\</a:t>
            </a:r>
            <a:r>
              <a:rPr lang="en-US" i="1" dirty="0" err="1"/>
              <a:t>npm</a:t>
            </a:r>
            <a:r>
              <a:rPr lang="en-US" i="1" dirty="0"/>
              <a:t>;{1}' -f $</a:t>
            </a:r>
            <a:r>
              <a:rPr lang="en-US" i="1" dirty="0" err="1"/>
              <a:t>env:APPDATA</a:t>
            </a:r>
            <a:r>
              <a:rPr lang="en-US" i="1" dirty="0"/>
              <a:t>, $</a:t>
            </a:r>
            <a:r>
              <a:rPr lang="en-US" i="1" dirty="0" err="1"/>
              <a:t>env:PATH</a:t>
            </a:r>
            <a:r>
              <a:rPr lang="en-US" i="1" dirty="0"/>
              <a:t> ; \</a:t>
            </a:r>
          </a:p>
          <a:p>
            <a:r>
              <a:rPr lang="en-US" i="1" dirty="0"/>
              <a:t>    [Environment]::</a:t>
            </a:r>
            <a:r>
              <a:rPr lang="en-US" i="1" dirty="0" err="1"/>
              <a:t>SetEnvironmentVariable</a:t>
            </a:r>
            <a:r>
              <a:rPr lang="en-US" i="1" dirty="0"/>
              <a:t>('PATH', $</a:t>
            </a:r>
            <a:r>
              <a:rPr lang="en-US" i="1" dirty="0" err="1"/>
              <a:t>env:PATH</a:t>
            </a:r>
            <a:r>
              <a:rPr lang="en-US" i="1" dirty="0"/>
              <a:t>, [</a:t>
            </a:r>
            <a:r>
              <a:rPr lang="en-US" i="1" dirty="0" err="1"/>
              <a:t>EnvironmentVariableTarget</a:t>
            </a:r>
            <a:r>
              <a:rPr lang="en-US" i="1" dirty="0"/>
              <a:t>]::Machine) ; \</a:t>
            </a:r>
          </a:p>
          <a:p>
            <a:r>
              <a:rPr lang="en-US" i="1" dirty="0"/>
              <a:t>    Remove-Item -Path node.zip</a:t>
            </a:r>
          </a:p>
          <a:p>
            <a:endParaRPr lang="en-US" i="1" dirty="0"/>
          </a:p>
          <a:p>
            <a:r>
              <a:rPr lang="en-US" i="1" dirty="0"/>
              <a:t>CMD [ "node.exe" ]</a:t>
            </a:r>
            <a:endParaRPr lang="en-US" dirty="0"/>
          </a:p>
        </p:txBody>
      </p:sp>
    </p:spTree>
    <p:extLst>
      <p:ext uri="{BB962C8B-B14F-4D97-AF65-F5344CB8AC3E}">
        <p14:creationId xmlns:p14="http://schemas.microsoft.com/office/powerpoint/2010/main" val="11907346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Compose</a:t>
            </a:r>
          </a:p>
        </p:txBody>
      </p:sp>
      <p:sp>
        <p:nvSpPr>
          <p:cNvPr id="7" name="Content Placeholder 6"/>
          <p:cNvSpPr>
            <a:spLocks noGrp="1"/>
          </p:cNvSpPr>
          <p:nvPr>
            <p:ph idx="1"/>
          </p:nvPr>
        </p:nvSpPr>
        <p:spPr/>
        <p:txBody>
          <a:bodyPr>
            <a:normAutofit/>
          </a:bodyPr>
          <a:lstStyle/>
          <a:p>
            <a:r>
              <a:rPr lang="en-US" dirty="0"/>
              <a:t>Tool for defining and running multi-container Docker applications</a:t>
            </a:r>
          </a:p>
          <a:p>
            <a:pPr lvl="1"/>
            <a:r>
              <a:rPr lang="en-US" dirty="0"/>
              <a:t>Define your app’s environment with a </a:t>
            </a:r>
            <a:r>
              <a:rPr lang="en-US" dirty="0" err="1"/>
              <a:t>Dockerfile</a:t>
            </a:r>
            <a:endParaRPr lang="en-US" dirty="0"/>
          </a:p>
          <a:p>
            <a:pPr lvl="1"/>
            <a:r>
              <a:rPr lang="en-US" dirty="0"/>
              <a:t>Define services that make up your app in </a:t>
            </a:r>
            <a:r>
              <a:rPr lang="en-US" dirty="0" err="1"/>
              <a:t>docker-compose.yml</a:t>
            </a:r>
            <a:endParaRPr lang="en-US" dirty="0"/>
          </a:p>
          <a:p>
            <a:pPr lvl="1"/>
            <a:r>
              <a:rPr lang="en-US" dirty="0"/>
              <a:t>Run</a:t>
            </a:r>
          </a:p>
          <a:p>
            <a:pPr lvl="1"/>
            <a:endParaRPr lang="en-US" dirty="0"/>
          </a:p>
        </p:txBody>
      </p:sp>
      <p:sp>
        <p:nvSpPr>
          <p:cNvPr id="8" name="Text Placeholder 7"/>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5679073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Compose</a:t>
            </a:r>
          </a:p>
        </p:txBody>
      </p:sp>
      <p:sp>
        <p:nvSpPr>
          <p:cNvPr id="7" name="Content Placeholder 6"/>
          <p:cNvSpPr>
            <a:spLocks noGrp="1"/>
          </p:cNvSpPr>
          <p:nvPr>
            <p:ph idx="1"/>
          </p:nvPr>
        </p:nvSpPr>
        <p:spPr/>
        <p:txBody>
          <a:bodyPr>
            <a:normAutofit/>
          </a:bodyPr>
          <a:lstStyle/>
          <a:p>
            <a:r>
              <a:rPr lang="en-US" dirty="0"/>
              <a:t>The Compose file is a YAML file defining services, networks and volumes</a:t>
            </a:r>
          </a:p>
          <a:p>
            <a:r>
              <a:rPr lang="en-US" dirty="0"/>
              <a:t>Default path is ./</a:t>
            </a:r>
            <a:r>
              <a:rPr lang="en-US" dirty="0" err="1"/>
              <a:t>docker-compose.yaml</a:t>
            </a:r>
            <a:endParaRPr lang="en-US" dirty="0"/>
          </a:p>
          <a:p>
            <a:pPr lvl="1"/>
            <a:endParaRPr lang="en-US" dirty="0"/>
          </a:p>
        </p:txBody>
      </p:sp>
      <p:sp>
        <p:nvSpPr>
          <p:cNvPr id="8" name="Text Placeholder 7"/>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6444038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Compose</a:t>
            </a:r>
          </a:p>
        </p:txBody>
      </p:sp>
      <p:sp>
        <p:nvSpPr>
          <p:cNvPr id="7" name="Content Placeholder 6"/>
          <p:cNvSpPr>
            <a:spLocks noGrp="1"/>
          </p:cNvSpPr>
          <p:nvPr>
            <p:ph idx="1"/>
          </p:nvPr>
        </p:nvSpPr>
        <p:spPr/>
        <p:txBody>
          <a:bodyPr>
            <a:normAutofit/>
          </a:bodyPr>
          <a:lstStyle/>
          <a:p>
            <a:r>
              <a:rPr lang="en-US" dirty="0"/>
              <a:t>YAML</a:t>
            </a:r>
          </a:p>
          <a:p>
            <a:r>
              <a:rPr lang="en-US" dirty="0"/>
              <a:t>YAML </a:t>
            </a:r>
            <a:r>
              <a:rPr lang="en-US" dirty="0" err="1"/>
              <a:t>A’int</a:t>
            </a:r>
            <a:r>
              <a:rPr lang="en-US" dirty="0"/>
              <a:t> Markup Language</a:t>
            </a:r>
          </a:p>
          <a:p>
            <a:r>
              <a:rPr lang="en-US" dirty="0">
                <a:hlinkClick r:id="rId2"/>
              </a:rPr>
              <a:t>http://yaml.org/</a:t>
            </a:r>
            <a:endParaRPr lang="en-US" dirty="0"/>
          </a:p>
          <a:p>
            <a:endParaRPr lang="en-US" dirty="0"/>
          </a:p>
          <a:p>
            <a:pPr lvl="1"/>
            <a:endParaRPr lang="en-US" dirty="0"/>
          </a:p>
        </p:txBody>
      </p:sp>
      <p:sp>
        <p:nvSpPr>
          <p:cNvPr id="8" name="Text Placeholder 7"/>
          <p:cNvSpPr>
            <a:spLocks noGrp="1"/>
          </p:cNvSpPr>
          <p:nvPr>
            <p:ph type="body" sz="half" idx="2"/>
          </p:nvPr>
        </p:nvSpPr>
        <p:spPr/>
        <p:txBody>
          <a:bodyPr/>
          <a:lstStyle/>
          <a:p>
            <a:r>
              <a:rPr lang="en-US" dirty="0"/>
              <a:t>YAML</a:t>
            </a:r>
          </a:p>
        </p:txBody>
      </p:sp>
    </p:spTree>
    <p:extLst>
      <p:ext uri="{BB962C8B-B14F-4D97-AF65-F5344CB8AC3E}">
        <p14:creationId xmlns:p14="http://schemas.microsoft.com/office/powerpoint/2010/main" val="31983115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Compose</a:t>
            </a:r>
          </a:p>
        </p:txBody>
      </p:sp>
      <p:sp>
        <p:nvSpPr>
          <p:cNvPr id="7" name="Content Placeholder 6"/>
          <p:cNvSpPr>
            <a:spLocks noGrp="1"/>
          </p:cNvSpPr>
          <p:nvPr>
            <p:ph idx="1"/>
          </p:nvPr>
        </p:nvSpPr>
        <p:spPr/>
        <p:txBody>
          <a:bodyPr>
            <a:normAutofit/>
          </a:bodyPr>
          <a:lstStyle/>
          <a:p>
            <a:pPr lvl="1"/>
            <a:r>
              <a:rPr lang="en-US" dirty="0"/>
              <a:t>Service configuration </a:t>
            </a:r>
            <a:r>
              <a:rPr lang="en-US" dirty="0" err="1"/>
              <a:t>refrence</a:t>
            </a:r>
            <a:endParaRPr lang="en-US" dirty="0"/>
          </a:p>
          <a:p>
            <a:pPr lvl="1"/>
            <a:r>
              <a:rPr lang="en-US" dirty="0">
                <a:hlinkClick r:id="rId2"/>
              </a:rPr>
              <a:t>https://docs.docker.com/compose/compose-file/#/service-configuration-reference</a:t>
            </a:r>
            <a:endParaRPr lang="en-US" dirty="0"/>
          </a:p>
        </p:txBody>
      </p:sp>
      <p:sp>
        <p:nvSpPr>
          <p:cNvPr id="8" name="Text Placeholder 7"/>
          <p:cNvSpPr>
            <a:spLocks noGrp="1"/>
          </p:cNvSpPr>
          <p:nvPr>
            <p:ph type="body" sz="half" idx="2"/>
          </p:nvPr>
        </p:nvSpPr>
        <p:spPr/>
        <p:txBody>
          <a:bodyPr/>
          <a:lstStyle/>
          <a:p>
            <a:r>
              <a:rPr lang="en-US" dirty="0"/>
              <a:t>Services</a:t>
            </a:r>
          </a:p>
        </p:txBody>
      </p:sp>
    </p:spTree>
    <p:extLst>
      <p:ext uri="{BB962C8B-B14F-4D97-AF65-F5344CB8AC3E}">
        <p14:creationId xmlns:p14="http://schemas.microsoft.com/office/powerpoint/2010/main" val="13688527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Compose</a:t>
            </a:r>
          </a:p>
        </p:txBody>
      </p:sp>
      <p:sp>
        <p:nvSpPr>
          <p:cNvPr id="7" name="Content Placeholder 6"/>
          <p:cNvSpPr>
            <a:spLocks noGrp="1"/>
          </p:cNvSpPr>
          <p:nvPr>
            <p:ph idx="1"/>
          </p:nvPr>
        </p:nvSpPr>
        <p:spPr/>
        <p:txBody>
          <a:bodyPr>
            <a:normAutofit/>
          </a:bodyPr>
          <a:lstStyle/>
          <a:p>
            <a:pPr lvl="1"/>
            <a:r>
              <a:rPr lang="en-US" dirty="0"/>
              <a:t>Network configuration </a:t>
            </a:r>
            <a:r>
              <a:rPr lang="en-US" dirty="0" err="1"/>
              <a:t>refrence</a:t>
            </a:r>
            <a:endParaRPr lang="en-US" dirty="0"/>
          </a:p>
          <a:p>
            <a:pPr lvl="1"/>
            <a:r>
              <a:rPr lang="en-US" dirty="0"/>
              <a:t>https://docs.docker.com/compose/compose-file/#/network-configuration-reference</a:t>
            </a:r>
          </a:p>
        </p:txBody>
      </p:sp>
      <p:sp>
        <p:nvSpPr>
          <p:cNvPr id="8" name="Text Placeholder 7"/>
          <p:cNvSpPr>
            <a:spLocks noGrp="1"/>
          </p:cNvSpPr>
          <p:nvPr>
            <p:ph type="body" sz="half" idx="2"/>
          </p:nvPr>
        </p:nvSpPr>
        <p:spPr/>
        <p:txBody>
          <a:bodyPr/>
          <a:lstStyle/>
          <a:p>
            <a:r>
              <a:rPr lang="en-US" dirty="0"/>
              <a:t>Networks</a:t>
            </a:r>
          </a:p>
        </p:txBody>
      </p:sp>
    </p:spTree>
    <p:extLst>
      <p:ext uri="{BB962C8B-B14F-4D97-AF65-F5344CB8AC3E}">
        <p14:creationId xmlns:p14="http://schemas.microsoft.com/office/powerpoint/2010/main" val="42155401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Docker Compose</a:t>
            </a:r>
          </a:p>
        </p:txBody>
      </p:sp>
      <p:sp>
        <p:nvSpPr>
          <p:cNvPr id="7" name="Content Placeholder 6"/>
          <p:cNvSpPr>
            <a:spLocks noGrp="1"/>
          </p:cNvSpPr>
          <p:nvPr>
            <p:ph idx="1"/>
          </p:nvPr>
        </p:nvSpPr>
        <p:spPr/>
        <p:txBody>
          <a:bodyPr>
            <a:normAutofit/>
          </a:bodyPr>
          <a:lstStyle/>
          <a:p>
            <a:pPr lvl="1"/>
            <a:r>
              <a:rPr lang="en-US" dirty="0"/>
              <a:t>Volumes configuration </a:t>
            </a:r>
            <a:r>
              <a:rPr lang="en-US" dirty="0" err="1"/>
              <a:t>refrence</a:t>
            </a:r>
            <a:endParaRPr lang="en-US" dirty="0"/>
          </a:p>
          <a:p>
            <a:pPr lvl="1"/>
            <a:r>
              <a:rPr lang="en-US" dirty="0"/>
              <a:t>https://docs.docker.com/compose/compose-file/#/volume-configuration-reference</a:t>
            </a:r>
          </a:p>
        </p:txBody>
      </p:sp>
      <p:sp>
        <p:nvSpPr>
          <p:cNvPr id="8" name="Text Placeholder 7"/>
          <p:cNvSpPr>
            <a:spLocks noGrp="1"/>
          </p:cNvSpPr>
          <p:nvPr>
            <p:ph type="body" sz="half" idx="2"/>
          </p:nvPr>
        </p:nvSpPr>
        <p:spPr/>
        <p:txBody>
          <a:bodyPr/>
          <a:lstStyle/>
          <a:p>
            <a:r>
              <a:rPr lang="en-US" dirty="0"/>
              <a:t>Volumes</a:t>
            </a:r>
          </a:p>
        </p:txBody>
      </p:sp>
    </p:spTree>
    <p:extLst>
      <p:ext uri="{BB962C8B-B14F-4D97-AF65-F5344CB8AC3E}">
        <p14:creationId xmlns:p14="http://schemas.microsoft.com/office/powerpoint/2010/main" val="14717862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54955" y="2099733"/>
            <a:ext cx="9105668" cy="2677648"/>
          </a:xfrm>
        </p:spPr>
        <p:txBody>
          <a:bodyPr/>
          <a:lstStyle/>
          <a:p>
            <a:r>
              <a:rPr lang="en-US" dirty="0"/>
              <a:t>Exercise 2</a:t>
            </a:r>
          </a:p>
        </p:txBody>
      </p:sp>
      <p:sp>
        <p:nvSpPr>
          <p:cNvPr id="5" name="Subtitle 4"/>
          <p:cNvSpPr>
            <a:spLocks noGrp="1"/>
          </p:cNvSpPr>
          <p:nvPr>
            <p:ph type="subTitle" idx="1"/>
          </p:nvPr>
        </p:nvSpPr>
        <p:spPr>
          <a:xfrm>
            <a:off x="1154955" y="4777380"/>
            <a:ext cx="9044122" cy="861420"/>
          </a:xfrm>
        </p:spPr>
        <p:txBody>
          <a:bodyPr/>
          <a:lstStyle/>
          <a:p>
            <a:r>
              <a:rPr lang="en-US" dirty="0"/>
              <a:t>Multi-container Applications in Docker</a:t>
            </a:r>
          </a:p>
        </p:txBody>
      </p:sp>
    </p:spTree>
    <p:extLst>
      <p:ext uri="{BB962C8B-B14F-4D97-AF65-F5344CB8AC3E}">
        <p14:creationId xmlns:p14="http://schemas.microsoft.com/office/powerpoint/2010/main" val="1026565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Brief History of Containers</a:t>
            </a:r>
          </a:p>
        </p:txBody>
      </p:sp>
      <p:sp>
        <p:nvSpPr>
          <p:cNvPr id="7" name="Content Placeholder 6"/>
          <p:cNvSpPr>
            <a:spLocks noGrp="1"/>
          </p:cNvSpPr>
          <p:nvPr>
            <p:ph idx="1"/>
          </p:nvPr>
        </p:nvSpPr>
        <p:spPr/>
        <p:txBody>
          <a:bodyPr>
            <a:normAutofit/>
          </a:bodyPr>
          <a:lstStyle/>
          <a:p>
            <a:r>
              <a:rPr lang="en-US" dirty="0"/>
              <a:t>This is an operating system-level virtualization technology for Linux which  uses a patched Linux kernel for virtualization, isolation, resource management and </a:t>
            </a:r>
            <a:r>
              <a:rPr lang="en-US" dirty="0" err="1"/>
              <a:t>checkpointing</a:t>
            </a:r>
            <a:r>
              <a:rPr lang="en-US" dirty="0"/>
              <a:t>. </a:t>
            </a:r>
          </a:p>
          <a:p>
            <a:r>
              <a:rPr lang="en-US" dirty="0"/>
              <a:t>The code was not released as part of the official Linux kernel.</a:t>
            </a:r>
          </a:p>
        </p:txBody>
      </p:sp>
      <p:sp>
        <p:nvSpPr>
          <p:cNvPr id="8" name="Text Placeholder 7"/>
          <p:cNvSpPr>
            <a:spLocks noGrp="1"/>
          </p:cNvSpPr>
          <p:nvPr>
            <p:ph type="body" sz="half" idx="2"/>
          </p:nvPr>
        </p:nvSpPr>
        <p:spPr/>
        <p:txBody>
          <a:bodyPr/>
          <a:lstStyle/>
          <a:p>
            <a:r>
              <a:rPr lang="en-US" dirty="0"/>
              <a:t>2005: </a:t>
            </a:r>
            <a:r>
              <a:rPr lang="en-US" dirty="0" err="1"/>
              <a:t>OpenVZ</a:t>
            </a:r>
            <a:r>
              <a:rPr lang="en-US" dirty="0"/>
              <a:t> (Open </a:t>
            </a:r>
            <a:r>
              <a:rPr lang="en-US" dirty="0" err="1"/>
              <a:t>Virtuzzo</a:t>
            </a:r>
            <a:r>
              <a:rPr lang="en-US" dirty="0"/>
              <a:t>)</a:t>
            </a:r>
          </a:p>
        </p:txBody>
      </p:sp>
      <p:sp>
        <p:nvSpPr>
          <p:cNvPr id="6" name="TextBox 5"/>
          <p:cNvSpPr txBox="1"/>
          <p:nvPr/>
        </p:nvSpPr>
        <p:spPr>
          <a:xfrm>
            <a:off x="0" y="6383215"/>
            <a:ext cx="12191999" cy="284693"/>
          </a:xfrm>
          <a:prstGeom prst="rect">
            <a:avLst/>
          </a:prstGeom>
          <a:noFill/>
        </p:spPr>
        <p:txBody>
          <a:bodyPr wrap="square" rtlCol="0">
            <a:spAutoFit/>
          </a:bodyPr>
          <a:lstStyle/>
          <a:p>
            <a:pPr algn="ctr"/>
            <a:r>
              <a:rPr lang="en-US" sz="1250" dirty="0"/>
              <a:t>A Brief History of Containers: From 1970s </a:t>
            </a:r>
            <a:r>
              <a:rPr lang="en-US" sz="1250" dirty="0" err="1"/>
              <a:t>chroot</a:t>
            </a:r>
            <a:r>
              <a:rPr lang="en-US" sz="1250" dirty="0"/>
              <a:t> to Docker 2016 - http://blog.aquasec.com/a-brief-history-of-containers-from-1970s-chroot-to-docker-2016</a:t>
            </a:r>
          </a:p>
        </p:txBody>
      </p:sp>
    </p:spTree>
    <p:extLst>
      <p:ext uri="{BB962C8B-B14F-4D97-AF65-F5344CB8AC3E}">
        <p14:creationId xmlns:p14="http://schemas.microsoft.com/office/powerpoint/2010/main" val="38201552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214822" cy="1600200"/>
          </a:xfrm>
        </p:spPr>
        <p:txBody>
          <a:bodyPr/>
          <a:lstStyle/>
          <a:p>
            <a:r>
              <a:rPr lang="en-US" dirty="0"/>
              <a:t>Exercise 2</a:t>
            </a:r>
          </a:p>
        </p:txBody>
      </p:sp>
      <p:sp>
        <p:nvSpPr>
          <p:cNvPr id="7" name="Content Placeholder 6"/>
          <p:cNvSpPr>
            <a:spLocks noGrp="1"/>
          </p:cNvSpPr>
          <p:nvPr>
            <p:ph idx="1"/>
          </p:nvPr>
        </p:nvSpPr>
        <p:spPr/>
        <p:txBody>
          <a:bodyPr>
            <a:normAutofit/>
          </a:bodyPr>
          <a:lstStyle/>
          <a:p>
            <a:r>
              <a:rPr lang="en-US" dirty="0"/>
              <a:t>Get Docker Compose on Windows Server</a:t>
            </a:r>
          </a:p>
          <a:p>
            <a:r>
              <a:rPr lang="en-US" dirty="0"/>
              <a:t>Clone an ASP.NET MVC App and Review the code</a:t>
            </a:r>
          </a:p>
          <a:p>
            <a:r>
              <a:rPr lang="en-US" dirty="0"/>
              <a:t>Review the Docker Compose file</a:t>
            </a:r>
          </a:p>
          <a:p>
            <a:r>
              <a:rPr lang="en-US" dirty="0"/>
              <a:t>Run the code</a:t>
            </a:r>
          </a:p>
        </p:txBody>
      </p:sp>
      <p:sp>
        <p:nvSpPr>
          <p:cNvPr id="8" name="Text Placeholder 7"/>
          <p:cNvSpPr>
            <a:spLocks noGrp="1"/>
          </p:cNvSpPr>
          <p:nvPr>
            <p:ph type="body" sz="half" idx="2"/>
          </p:nvPr>
        </p:nvSpPr>
        <p:spPr>
          <a:xfrm>
            <a:off x="1154953" y="3129280"/>
            <a:ext cx="3496177" cy="2895599"/>
          </a:xfrm>
        </p:spPr>
        <p:txBody>
          <a:bodyPr/>
          <a:lstStyle/>
          <a:p>
            <a:r>
              <a:rPr lang="en-US" dirty="0"/>
              <a:t>Multi-container Applications in Docker</a:t>
            </a:r>
          </a:p>
        </p:txBody>
      </p:sp>
    </p:spTree>
    <p:extLst>
      <p:ext uri="{BB962C8B-B14F-4D97-AF65-F5344CB8AC3E}">
        <p14:creationId xmlns:p14="http://schemas.microsoft.com/office/powerpoint/2010/main" val="9883751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54955" y="2099733"/>
            <a:ext cx="9105668" cy="2677648"/>
          </a:xfrm>
        </p:spPr>
        <p:txBody>
          <a:bodyPr/>
          <a:lstStyle/>
          <a:p>
            <a:r>
              <a:rPr lang="en-US" dirty="0"/>
              <a:t>Exercise 3</a:t>
            </a:r>
          </a:p>
        </p:txBody>
      </p:sp>
      <p:sp>
        <p:nvSpPr>
          <p:cNvPr id="5" name="Subtitle 4"/>
          <p:cNvSpPr>
            <a:spLocks noGrp="1"/>
          </p:cNvSpPr>
          <p:nvPr>
            <p:ph type="subTitle" idx="1"/>
          </p:nvPr>
        </p:nvSpPr>
        <p:spPr>
          <a:xfrm>
            <a:off x="1154955" y="4777380"/>
            <a:ext cx="9044122" cy="861420"/>
          </a:xfrm>
        </p:spPr>
        <p:txBody>
          <a:bodyPr/>
          <a:lstStyle/>
          <a:p>
            <a:r>
              <a:rPr lang="en-US" dirty="0"/>
              <a:t>Let’s Get Competitive </a:t>
            </a:r>
          </a:p>
        </p:txBody>
      </p:sp>
    </p:spTree>
    <p:extLst>
      <p:ext uri="{BB962C8B-B14F-4D97-AF65-F5344CB8AC3E}">
        <p14:creationId xmlns:p14="http://schemas.microsoft.com/office/powerpoint/2010/main" val="39717770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5" y="1295400"/>
            <a:ext cx="3619268" cy="1600200"/>
          </a:xfrm>
        </p:spPr>
        <p:txBody>
          <a:bodyPr/>
          <a:lstStyle/>
          <a:p>
            <a:r>
              <a:rPr lang="en-US" dirty="0"/>
              <a:t>Exercise 3 Competition</a:t>
            </a:r>
          </a:p>
        </p:txBody>
      </p:sp>
      <p:sp>
        <p:nvSpPr>
          <p:cNvPr id="7" name="Content Placeholder 6"/>
          <p:cNvSpPr>
            <a:spLocks noGrp="1"/>
          </p:cNvSpPr>
          <p:nvPr>
            <p:ph idx="1"/>
          </p:nvPr>
        </p:nvSpPr>
        <p:spPr>
          <a:xfrm>
            <a:off x="5781145" y="1447800"/>
            <a:ext cx="6246731" cy="4572000"/>
          </a:xfrm>
        </p:spPr>
        <p:txBody>
          <a:bodyPr>
            <a:normAutofit/>
          </a:bodyPr>
          <a:lstStyle/>
          <a:p>
            <a:r>
              <a:rPr lang="en-US" dirty="0"/>
              <a:t>You have 90 minutes </a:t>
            </a:r>
          </a:p>
          <a:p>
            <a:r>
              <a:rPr lang="en-US" dirty="0"/>
              <a:t>Create something fun and useful</a:t>
            </a:r>
          </a:p>
          <a:p>
            <a:r>
              <a:rPr lang="en-US" dirty="0"/>
              <a:t>Must build and run</a:t>
            </a:r>
          </a:p>
          <a:p>
            <a:r>
              <a:rPr lang="en-US" dirty="0"/>
              <a:t>Winner gets a </a:t>
            </a:r>
            <a:r>
              <a:rPr lang="en-US" dirty="0" err="1"/>
              <a:t>RaspberryPi</a:t>
            </a:r>
            <a:r>
              <a:rPr lang="en-US" dirty="0"/>
              <a:t> 2 with Wi-Pi</a:t>
            </a:r>
          </a:p>
        </p:txBody>
      </p:sp>
      <p:sp>
        <p:nvSpPr>
          <p:cNvPr id="8" name="Text Placeholder 7"/>
          <p:cNvSpPr>
            <a:spLocks noGrp="1"/>
          </p:cNvSpPr>
          <p:nvPr>
            <p:ph type="body" sz="half" idx="2"/>
          </p:nvPr>
        </p:nvSpPr>
        <p:spPr>
          <a:xfrm>
            <a:off x="1154953" y="3129280"/>
            <a:ext cx="3496177" cy="2895599"/>
          </a:xfrm>
        </p:spPr>
        <p:txBody>
          <a:bodyPr/>
          <a:lstStyle/>
          <a:p>
            <a:endParaRPr lang="en-US" dirty="0"/>
          </a:p>
        </p:txBody>
      </p:sp>
    </p:spTree>
    <p:extLst>
      <p:ext uri="{BB962C8B-B14F-4D97-AF65-F5344CB8AC3E}">
        <p14:creationId xmlns:p14="http://schemas.microsoft.com/office/powerpoint/2010/main" val="34816879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54955" y="2099733"/>
            <a:ext cx="9105668" cy="2677648"/>
          </a:xfrm>
        </p:spPr>
        <p:txBody>
          <a:bodyPr/>
          <a:lstStyle/>
          <a:p>
            <a:r>
              <a:rPr lang="en-US" dirty="0" err="1"/>
              <a:t>Microservices</a:t>
            </a:r>
            <a:r>
              <a:rPr lang="en-US" dirty="0"/>
              <a:t> Architecture</a:t>
            </a:r>
          </a:p>
        </p:txBody>
      </p:sp>
      <p:sp>
        <p:nvSpPr>
          <p:cNvPr id="5" name="Subtitle 4"/>
          <p:cNvSpPr>
            <a:spLocks noGrp="1"/>
          </p:cNvSpPr>
          <p:nvPr>
            <p:ph type="subTitle" idx="1"/>
          </p:nvPr>
        </p:nvSpPr>
        <p:spPr>
          <a:xfrm>
            <a:off x="1154955" y="4777380"/>
            <a:ext cx="9044122" cy="861420"/>
          </a:xfrm>
        </p:spPr>
        <p:txBody>
          <a:bodyPr/>
          <a:lstStyle/>
          <a:p>
            <a:r>
              <a:rPr lang="en-US" dirty="0"/>
              <a:t>Building modern scalable applications</a:t>
            </a:r>
          </a:p>
        </p:txBody>
      </p:sp>
    </p:spTree>
    <p:extLst>
      <p:ext uri="{BB962C8B-B14F-4D97-AF65-F5344CB8AC3E}">
        <p14:creationId xmlns:p14="http://schemas.microsoft.com/office/powerpoint/2010/main" val="13141127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Architecture</a:t>
            </a:r>
          </a:p>
        </p:txBody>
      </p:sp>
      <p:sp>
        <p:nvSpPr>
          <p:cNvPr id="3" name="Content Placeholder 2"/>
          <p:cNvSpPr>
            <a:spLocks noGrp="1"/>
          </p:cNvSpPr>
          <p:nvPr>
            <p:ph idx="1"/>
          </p:nvPr>
        </p:nvSpPr>
        <p:spPr/>
        <p:txBody>
          <a:bodyPr/>
          <a:lstStyle/>
          <a:p>
            <a:r>
              <a:rPr lang="en-US" dirty="0"/>
              <a:t>Emerging design pattern componentizing business services into small decomposable parts</a:t>
            </a:r>
          </a:p>
          <a:p>
            <a:r>
              <a:rPr lang="en-US" dirty="0"/>
              <a:t>Best understood when compared to Monoliths</a:t>
            </a:r>
          </a:p>
        </p:txBody>
      </p:sp>
    </p:spTree>
    <p:extLst>
      <p:ext uri="{BB962C8B-B14F-4D97-AF65-F5344CB8AC3E}">
        <p14:creationId xmlns:p14="http://schemas.microsoft.com/office/powerpoint/2010/main" val="37790428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Monoliths</a:t>
            </a:r>
          </a:p>
        </p:txBody>
      </p:sp>
      <p:pic>
        <p:nvPicPr>
          <p:cNvPr id="8" name="Content Placeholder 7" descr="1U server by gswanson - IBM style 1U rack mount server"/>
          <p:cNvPicPr>
            <a:picLocks noGrp="1" noChangeAspect="1"/>
          </p:cNvPicPr>
          <p:nvPr>
            <p:ph idx="1"/>
          </p:nvPr>
        </p:nvPicPr>
        <p:blipFill>
          <a:blip r:embed="rId2"/>
          <a:stretch>
            <a:fillRect/>
          </a:stretch>
        </p:blipFill>
        <p:spPr>
          <a:xfrm>
            <a:off x="8828281" y="1410781"/>
            <a:ext cx="2676331" cy="498467"/>
          </a:xfrm>
        </p:spPr>
      </p:pic>
      <p:sp>
        <p:nvSpPr>
          <p:cNvPr id="4" name="Rectangle 3"/>
          <p:cNvSpPr/>
          <p:nvPr/>
        </p:nvSpPr>
        <p:spPr>
          <a:xfrm>
            <a:off x="6228825" y="942363"/>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a:t>
            </a:r>
          </a:p>
        </p:txBody>
      </p:sp>
      <p:sp>
        <p:nvSpPr>
          <p:cNvPr id="5" name="Rectangle 4"/>
          <p:cNvSpPr/>
          <p:nvPr/>
        </p:nvSpPr>
        <p:spPr>
          <a:xfrm>
            <a:off x="6228825" y="2833382"/>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Logic</a:t>
            </a:r>
          </a:p>
        </p:txBody>
      </p:sp>
      <p:sp>
        <p:nvSpPr>
          <p:cNvPr id="7" name="Flowchart: Magnetic Disk 6"/>
          <p:cNvSpPr/>
          <p:nvPr/>
        </p:nvSpPr>
        <p:spPr>
          <a:xfrm>
            <a:off x="5687736" y="5159230"/>
            <a:ext cx="2281805" cy="10486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pic>
        <p:nvPicPr>
          <p:cNvPr id="9" name="Content Placeholder 7" descr="1U server by gswanson - IBM style 1U rack mount server"/>
          <p:cNvPicPr>
            <a:picLocks noChangeAspect="1"/>
          </p:cNvPicPr>
          <p:nvPr/>
        </p:nvPicPr>
        <p:blipFill>
          <a:blip r:embed="rId2"/>
          <a:stretch>
            <a:fillRect/>
          </a:stretch>
        </p:blipFill>
        <p:spPr>
          <a:xfrm>
            <a:off x="8828281" y="3424728"/>
            <a:ext cx="2676331" cy="498467"/>
          </a:xfrm>
          <a:prstGeom prst="rect">
            <a:avLst/>
          </a:prstGeom>
        </p:spPr>
      </p:pic>
      <p:pic>
        <p:nvPicPr>
          <p:cNvPr id="10" name="Content Placeholder 7" descr="1U server by gswanson - IBM style 1U rack mount server"/>
          <p:cNvPicPr>
            <a:picLocks noChangeAspect="1"/>
          </p:cNvPicPr>
          <p:nvPr/>
        </p:nvPicPr>
        <p:blipFill>
          <a:blip r:embed="rId2"/>
          <a:stretch>
            <a:fillRect/>
          </a:stretch>
        </p:blipFill>
        <p:spPr>
          <a:xfrm>
            <a:off x="8828281" y="5434308"/>
            <a:ext cx="2676331" cy="498467"/>
          </a:xfrm>
          <a:prstGeom prst="rect">
            <a:avLst/>
          </a:prstGeom>
        </p:spPr>
      </p:pic>
      <p:cxnSp>
        <p:nvCxnSpPr>
          <p:cNvPr id="16" name="Straight Arrow Connector 15"/>
          <p:cNvCxnSpPr>
            <a:stCxn id="4" idx="2"/>
            <a:endCxn id="5" idx="0"/>
          </p:cNvCxnSpPr>
          <p:nvPr/>
        </p:nvCxnSpPr>
        <p:spPr>
          <a:xfrm>
            <a:off x="6828639" y="2133600"/>
            <a:ext cx="0" cy="6997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2"/>
            <a:endCxn id="7" idx="1"/>
          </p:cNvCxnSpPr>
          <p:nvPr/>
        </p:nvCxnSpPr>
        <p:spPr>
          <a:xfrm>
            <a:off x="6828639" y="4024619"/>
            <a:ext cx="0" cy="11346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7376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Monoliths</a:t>
            </a:r>
          </a:p>
        </p:txBody>
      </p:sp>
      <p:sp>
        <p:nvSpPr>
          <p:cNvPr id="4" name="Rectangle 3"/>
          <p:cNvSpPr/>
          <p:nvPr/>
        </p:nvSpPr>
        <p:spPr>
          <a:xfrm>
            <a:off x="6228825" y="942363"/>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a:t>
            </a:r>
          </a:p>
        </p:txBody>
      </p:sp>
      <p:sp>
        <p:nvSpPr>
          <p:cNvPr id="5" name="Rectangle 4"/>
          <p:cNvSpPr/>
          <p:nvPr/>
        </p:nvSpPr>
        <p:spPr>
          <a:xfrm>
            <a:off x="6228825" y="2833382"/>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Logic</a:t>
            </a:r>
          </a:p>
        </p:txBody>
      </p:sp>
      <p:sp>
        <p:nvSpPr>
          <p:cNvPr id="7" name="Flowchart: Magnetic Disk 6"/>
          <p:cNvSpPr/>
          <p:nvPr/>
        </p:nvSpPr>
        <p:spPr>
          <a:xfrm>
            <a:off x="5687736" y="5159230"/>
            <a:ext cx="2281805" cy="10486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cxnSp>
        <p:nvCxnSpPr>
          <p:cNvPr id="16" name="Straight Arrow Connector 15"/>
          <p:cNvCxnSpPr>
            <a:stCxn id="4" idx="2"/>
            <a:endCxn id="5" idx="0"/>
          </p:cNvCxnSpPr>
          <p:nvPr/>
        </p:nvCxnSpPr>
        <p:spPr>
          <a:xfrm>
            <a:off x="6828639" y="2133600"/>
            <a:ext cx="0" cy="6997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2"/>
            <a:endCxn id="7" idx="1"/>
          </p:cNvCxnSpPr>
          <p:nvPr/>
        </p:nvCxnSpPr>
        <p:spPr>
          <a:xfrm>
            <a:off x="6828639" y="4024619"/>
            <a:ext cx="0" cy="11346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 name="Content Placeholder 5" descr="Description VMware Workstation 11.0 icon.png"/>
          <p:cNvPicPr>
            <a:picLocks noGrp="1" noChangeAspect="1"/>
          </p:cNvPicPr>
          <p:nvPr>
            <p:ph idx="1"/>
          </p:nvPr>
        </p:nvPicPr>
        <p:blipFill>
          <a:blip r:embed="rId2"/>
          <a:stretch>
            <a:fillRect/>
          </a:stretch>
        </p:blipFill>
        <p:spPr>
          <a:xfrm>
            <a:off x="9485605" y="837676"/>
            <a:ext cx="1392330" cy="1392330"/>
          </a:xfrm>
        </p:spPr>
      </p:pic>
      <p:pic>
        <p:nvPicPr>
          <p:cNvPr id="14" name="Content Placeholder 5" descr="Description VMware Workstation 11.0 icon.png"/>
          <p:cNvPicPr>
            <a:picLocks noChangeAspect="1"/>
          </p:cNvPicPr>
          <p:nvPr/>
        </p:nvPicPr>
        <p:blipFill>
          <a:blip r:embed="rId2"/>
          <a:stretch>
            <a:fillRect/>
          </a:stretch>
        </p:blipFill>
        <p:spPr>
          <a:xfrm>
            <a:off x="9485605" y="2732835"/>
            <a:ext cx="1392330" cy="1392330"/>
          </a:xfrm>
          <a:prstGeom prst="rect">
            <a:avLst/>
          </a:prstGeom>
        </p:spPr>
      </p:pic>
      <p:pic>
        <p:nvPicPr>
          <p:cNvPr id="15" name="Content Placeholder 5" descr="Description VMware Workstation 11.0 icon.png"/>
          <p:cNvPicPr>
            <a:picLocks noChangeAspect="1"/>
          </p:cNvPicPr>
          <p:nvPr/>
        </p:nvPicPr>
        <p:blipFill>
          <a:blip r:embed="rId2"/>
          <a:stretch>
            <a:fillRect/>
          </a:stretch>
        </p:blipFill>
        <p:spPr>
          <a:xfrm>
            <a:off x="9485605" y="4815524"/>
            <a:ext cx="1392330" cy="1392330"/>
          </a:xfrm>
          <a:prstGeom prst="rect">
            <a:avLst/>
          </a:prstGeom>
        </p:spPr>
      </p:pic>
      <p:pic>
        <p:nvPicPr>
          <p:cNvPr id="17" name="Content Placeholder 5" descr="Description VMware Workstation 11.0 icon.png"/>
          <p:cNvPicPr>
            <a:picLocks noChangeAspect="1"/>
          </p:cNvPicPr>
          <p:nvPr/>
        </p:nvPicPr>
        <p:blipFill>
          <a:blip r:embed="rId2"/>
          <a:stretch>
            <a:fillRect/>
          </a:stretch>
        </p:blipFill>
        <p:spPr>
          <a:xfrm>
            <a:off x="9457321" y="841816"/>
            <a:ext cx="1392330" cy="1392330"/>
          </a:xfrm>
          <a:prstGeom prst="rect">
            <a:avLst/>
          </a:prstGeom>
        </p:spPr>
      </p:pic>
    </p:spTree>
    <p:extLst>
      <p:ext uri="{BB962C8B-B14F-4D97-AF65-F5344CB8AC3E}">
        <p14:creationId xmlns:p14="http://schemas.microsoft.com/office/powerpoint/2010/main" val="17500870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lowchart: Magnetic Disk 92"/>
          <p:cNvSpPr/>
          <p:nvPr/>
        </p:nvSpPr>
        <p:spPr>
          <a:xfrm>
            <a:off x="5055820" y="5400862"/>
            <a:ext cx="1518407" cy="76339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Monoliths</a:t>
            </a:r>
          </a:p>
        </p:txBody>
      </p:sp>
      <p:grpSp>
        <p:nvGrpSpPr>
          <p:cNvPr id="10" name="Group 9"/>
          <p:cNvGrpSpPr/>
          <p:nvPr/>
        </p:nvGrpSpPr>
        <p:grpSpPr>
          <a:xfrm>
            <a:off x="3241540" y="3389152"/>
            <a:ext cx="546888" cy="1237486"/>
            <a:chOff x="2469753" y="4211273"/>
            <a:chExt cx="546888" cy="1237486"/>
          </a:xfrm>
        </p:grpSpPr>
        <p:grpSp>
          <p:nvGrpSpPr>
            <p:cNvPr id="3" name="Group 2"/>
            <p:cNvGrpSpPr/>
            <p:nvPr/>
          </p:nvGrpSpPr>
          <p:grpSpPr>
            <a:xfrm>
              <a:off x="2469753" y="4211273"/>
              <a:ext cx="546888" cy="1237486"/>
              <a:chOff x="6228825" y="942363"/>
              <a:chExt cx="1199627" cy="3082256"/>
            </a:xfrm>
          </p:grpSpPr>
          <p:sp>
            <p:nvSpPr>
              <p:cNvPr id="4" name="Rectangle 3"/>
              <p:cNvSpPr/>
              <p:nvPr/>
            </p:nvSpPr>
            <p:spPr>
              <a:xfrm>
                <a:off x="6228825" y="942363"/>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6228825" y="2833382"/>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p:cNvCxnSpPr>
                <a:stCxn id="4" idx="2"/>
                <a:endCxn id="5" idx="0"/>
              </p:cNvCxnSpPr>
              <p:nvPr/>
            </p:nvCxnSpPr>
            <p:spPr>
              <a:xfrm>
                <a:off x="6828639" y="2133600"/>
                <a:ext cx="0" cy="6997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17" name="Content Placeholder 5" descr="Description VMware Workstation 11.0 icon.png"/>
            <p:cNvPicPr>
              <a:picLocks noChangeAspect="1"/>
            </p:cNvPicPr>
            <p:nvPr/>
          </p:nvPicPr>
          <p:blipFill>
            <a:blip r:embed="rId2"/>
            <a:stretch>
              <a:fillRect/>
            </a:stretch>
          </p:blipFill>
          <p:spPr>
            <a:xfrm>
              <a:off x="2592925" y="4299409"/>
              <a:ext cx="332631" cy="332631"/>
            </a:xfrm>
            <a:prstGeom prst="rect">
              <a:avLst/>
            </a:prstGeom>
          </p:spPr>
        </p:pic>
        <p:pic>
          <p:nvPicPr>
            <p:cNvPr id="13" name="Content Placeholder 5" descr="Description VMware Workstation 11.0 icon.png"/>
            <p:cNvPicPr>
              <a:picLocks noChangeAspect="1"/>
            </p:cNvPicPr>
            <p:nvPr/>
          </p:nvPicPr>
          <p:blipFill>
            <a:blip r:embed="rId2"/>
            <a:stretch>
              <a:fillRect/>
            </a:stretch>
          </p:blipFill>
          <p:spPr>
            <a:xfrm>
              <a:off x="2592925" y="5014681"/>
              <a:ext cx="332631" cy="332631"/>
            </a:xfrm>
            <a:prstGeom prst="rect">
              <a:avLst/>
            </a:prstGeom>
          </p:spPr>
        </p:pic>
      </p:grpSp>
      <p:pic>
        <p:nvPicPr>
          <p:cNvPr id="9" name="Picture 8" descr="Can't install Orchard CMS using Web Platfor Installer 4.0 - failed ..."/>
          <p:cNvPicPr>
            <a:picLocks noChangeAspect="1"/>
          </p:cNvPicPr>
          <p:nvPr/>
        </p:nvPicPr>
        <p:blipFill>
          <a:blip r:embed="rId3"/>
          <a:stretch>
            <a:fillRect/>
          </a:stretch>
        </p:blipFill>
        <p:spPr>
          <a:xfrm>
            <a:off x="5472091" y="5533666"/>
            <a:ext cx="630593" cy="630593"/>
          </a:xfrm>
          <a:prstGeom prst="rect">
            <a:avLst/>
          </a:prstGeom>
        </p:spPr>
      </p:pic>
      <p:grpSp>
        <p:nvGrpSpPr>
          <p:cNvPr id="37" name="Group 36"/>
          <p:cNvGrpSpPr/>
          <p:nvPr/>
        </p:nvGrpSpPr>
        <p:grpSpPr>
          <a:xfrm>
            <a:off x="4358673" y="3389152"/>
            <a:ext cx="546888" cy="1237486"/>
            <a:chOff x="2469753" y="4211273"/>
            <a:chExt cx="546888" cy="1237486"/>
          </a:xfrm>
        </p:grpSpPr>
        <p:grpSp>
          <p:nvGrpSpPr>
            <p:cNvPr id="38" name="Group 37"/>
            <p:cNvGrpSpPr/>
            <p:nvPr/>
          </p:nvGrpSpPr>
          <p:grpSpPr>
            <a:xfrm>
              <a:off x="2469753" y="4211273"/>
              <a:ext cx="546888" cy="1237486"/>
              <a:chOff x="6228825" y="942363"/>
              <a:chExt cx="1199627" cy="3082256"/>
            </a:xfrm>
          </p:grpSpPr>
          <p:sp>
            <p:nvSpPr>
              <p:cNvPr id="41" name="Rectangle 40"/>
              <p:cNvSpPr/>
              <p:nvPr/>
            </p:nvSpPr>
            <p:spPr>
              <a:xfrm>
                <a:off x="6228825" y="942363"/>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a:off x="6228825" y="2833382"/>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Arrow Connector 42"/>
              <p:cNvCxnSpPr>
                <a:stCxn id="41" idx="2"/>
                <a:endCxn id="42" idx="0"/>
              </p:cNvCxnSpPr>
              <p:nvPr/>
            </p:nvCxnSpPr>
            <p:spPr>
              <a:xfrm>
                <a:off x="6828639" y="2133600"/>
                <a:ext cx="0" cy="6997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39" name="Content Placeholder 5" descr="Description VMware Workstation 11.0 icon.png"/>
            <p:cNvPicPr>
              <a:picLocks noChangeAspect="1"/>
            </p:cNvPicPr>
            <p:nvPr/>
          </p:nvPicPr>
          <p:blipFill>
            <a:blip r:embed="rId2"/>
            <a:stretch>
              <a:fillRect/>
            </a:stretch>
          </p:blipFill>
          <p:spPr>
            <a:xfrm>
              <a:off x="2592925" y="4299409"/>
              <a:ext cx="332631" cy="332631"/>
            </a:xfrm>
            <a:prstGeom prst="rect">
              <a:avLst/>
            </a:prstGeom>
          </p:spPr>
        </p:pic>
        <p:pic>
          <p:nvPicPr>
            <p:cNvPr id="40" name="Content Placeholder 5" descr="Description VMware Workstation 11.0 icon.png"/>
            <p:cNvPicPr>
              <a:picLocks noChangeAspect="1"/>
            </p:cNvPicPr>
            <p:nvPr/>
          </p:nvPicPr>
          <p:blipFill>
            <a:blip r:embed="rId2"/>
            <a:stretch>
              <a:fillRect/>
            </a:stretch>
          </p:blipFill>
          <p:spPr>
            <a:xfrm>
              <a:off x="2592925" y="5014681"/>
              <a:ext cx="332631" cy="332631"/>
            </a:xfrm>
            <a:prstGeom prst="rect">
              <a:avLst/>
            </a:prstGeom>
          </p:spPr>
        </p:pic>
      </p:grpSp>
      <p:grpSp>
        <p:nvGrpSpPr>
          <p:cNvPr id="44" name="Group 43"/>
          <p:cNvGrpSpPr/>
          <p:nvPr/>
        </p:nvGrpSpPr>
        <p:grpSpPr>
          <a:xfrm>
            <a:off x="5497901" y="3389151"/>
            <a:ext cx="546888" cy="1237486"/>
            <a:chOff x="2469753" y="4211273"/>
            <a:chExt cx="546888" cy="1237486"/>
          </a:xfrm>
        </p:grpSpPr>
        <p:grpSp>
          <p:nvGrpSpPr>
            <p:cNvPr id="45" name="Group 44"/>
            <p:cNvGrpSpPr/>
            <p:nvPr/>
          </p:nvGrpSpPr>
          <p:grpSpPr>
            <a:xfrm>
              <a:off x="2469753" y="4211273"/>
              <a:ext cx="546888" cy="1237486"/>
              <a:chOff x="6228825" y="942363"/>
              <a:chExt cx="1199627" cy="3082256"/>
            </a:xfrm>
          </p:grpSpPr>
          <p:sp>
            <p:nvSpPr>
              <p:cNvPr id="48" name="Rectangle 47"/>
              <p:cNvSpPr/>
              <p:nvPr/>
            </p:nvSpPr>
            <p:spPr>
              <a:xfrm>
                <a:off x="6228825" y="942363"/>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228825" y="2833382"/>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Arrow Connector 49"/>
              <p:cNvCxnSpPr>
                <a:stCxn id="48" idx="2"/>
                <a:endCxn id="49" idx="0"/>
              </p:cNvCxnSpPr>
              <p:nvPr/>
            </p:nvCxnSpPr>
            <p:spPr>
              <a:xfrm>
                <a:off x="6828639" y="2133600"/>
                <a:ext cx="0" cy="6997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6" name="Content Placeholder 5" descr="Description VMware Workstation 11.0 icon.png"/>
            <p:cNvPicPr>
              <a:picLocks noChangeAspect="1"/>
            </p:cNvPicPr>
            <p:nvPr/>
          </p:nvPicPr>
          <p:blipFill>
            <a:blip r:embed="rId2"/>
            <a:stretch>
              <a:fillRect/>
            </a:stretch>
          </p:blipFill>
          <p:spPr>
            <a:xfrm>
              <a:off x="2592925" y="4299409"/>
              <a:ext cx="332631" cy="332631"/>
            </a:xfrm>
            <a:prstGeom prst="rect">
              <a:avLst/>
            </a:prstGeom>
          </p:spPr>
        </p:pic>
        <p:pic>
          <p:nvPicPr>
            <p:cNvPr id="47" name="Content Placeholder 5" descr="Description VMware Workstation 11.0 icon.png"/>
            <p:cNvPicPr>
              <a:picLocks noChangeAspect="1"/>
            </p:cNvPicPr>
            <p:nvPr/>
          </p:nvPicPr>
          <p:blipFill>
            <a:blip r:embed="rId2"/>
            <a:stretch>
              <a:fillRect/>
            </a:stretch>
          </p:blipFill>
          <p:spPr>
            <a:xfrm>
              <a:off x="2592925" y="5014681"/>
              <a:ext cx="332631" cy="332631"/>
            </a:xfrm>
            <a:prstGeom prst="rect">
              <a:avLst/>
            </a:prstGeom>
          </p:spPr>
        </p:pic>
      </p:grpSp>
      <p:grpSp>
        <p:nvGrpSpPr>
          <p:cNvPr id="51" name="Group 50"/>
          <p:cNvGrpSpPr/>
          <p:nvPr/>
        </p:nvGrpSpPr>
        <p:grpSpPr>
          <a:xfrm>
            <a:off x="6797392" y="3389151"/>
            <a:ext cx="546888" cy="1237486"/>
            <a:chOff x="2469753" y="4211273"/>
            <a:chExt cx="546888" cy="1237486"/>
          </a:xfrm>
        </p:grpSpPr>
        <p:grpSp>
          <p:nvGrpSpPr>
            <p:cNvPr id="52" name="Group 51"/>
            <p:cNvGrpSpPr/>
            <p:nvPr/>
          </p:nvGrpSpPr>
          <p:grpSpPr>
            <a:xfrm>
              <a:off x="2469753" y="4211273"/>
              <a:ext cx="546888" cy="1237486"/>
              <a:chOff x="6228825" y="942363"/>
              <a:chExt cx="1199627" cy="3082256"/>
            </a:xfrm>
          </p:grpSpPr>
          <p:sp>
            <p:nvSpPr>
              <p:cNvPr id="55" name="Rectangle 54"/>
              <p:cNvSpPr/>
              <p:nvPr/>
            </p:nvSpPr>
            <p:spPr>
              <a:xfrm>
                <a:off x="6228825" y="942363"/>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p:cNvSpPr/>
              <p:nvPr/>
            </p:nvSpPr>
            <p:spPr>
              <a:xfrm>
                <a:off x="6228825" y="2833382"/>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Arrow Connector 56"/>
              <p:cNvCxnSpPr>
                <a:stCxn id="55" idx="2"/>
                <a:endCxn id="56" idx="0"/>
              </p:cNvCxnSpPr>
              <p:nvPr/>
            </p:nvCxnSpPr>
            <p:spPr>
              <a:xfrm>
                <a:off x="6828639" y="2133600"/>
                <a:ext cx="0" cy="6997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53" name="Content Placeholder 5" descr="Description VMware Workstation 11.0 icon.png"/>
            <p:cNvPicPr>
              <a:picLocks noChangeAspect="1"/>
            </p:cNvPicPr>
            <p:nvPr/>
          </p:nvPicPr>
          <p:blipFill>
            <a:blip r:embed="rId2"/>
            <a:stretch>
              <a:fillRect/>
            </a:stretch>
          </p:blipFill>
          <p:spPr>
            <a:xfrm>
              <a:off x="2592925" y="4299409"/>
              <a:ext cx="332631" cy="332631"/>
            </a:xfrm>
            <a:prstGeom prst="rect">
              <a:avLst/>
            </a:prstGeom>
          </p:spPr>
        </p:pic>
        <p:pic>
          <p:nvPicPr>
            <p:cNvPr id="54" name="Content Placeholder 5" descr="Description VMware Workstation 11.0 icon.png"/>
            <p:cNvPicPr>
              <a:picLocks noChangeAspect="1"/>
            </p:cNvPicPr>
            <p:nvPr/>
          </p:nvPicPr>
          <p:blipFill>
            <a:blip r:embed="rId2"/>
            <a:stretch>
              <a:fillRect/>
            </a:stretch>
          </p:blipFill>
          <p:spPr>
            <a:xfrm>
              <a:off x="2592925" y="5014681"/>
              <a:ext cx="332631" cy="332631"/>
            </a:xfrm>
            <a:prstGeom prst="rect">
              <a:avLst/>
            </a:prstGeom>
          </p:spPr>
        </p:pic>
      </p:grpSp>
      <p:grpSp>
        <p:nvGrpSpPr>
          <p:cNvPr id="58" name="Group 57"/>
          <p:cNvGrpSpPr/>
          <p:nvPr/>
        </p:nvGrpSpPr>
        <p:grpSpPr>
          <a:xfrm>
            <a:off x="8221247" y="3389151"/>
            <a:ext cx="546888" cy="1237486"/>
            <a:chOff x="2469753" y="4211273"/>
            <a:chExt cx="546888" cy="1237486"/>
          </a:xfrm>
        </p:grpSpPr>
        <p:grpSp>
          <p:nvGrpSpPr>
            <p:cNvPr id="59" name="Group 58"/>
            <p:cNvGrpSpPr/>
            <p:nvPr/>
          </p:nvGrpSpPr>
          <p:grpSpPr>
            <a:xfrm>
              <a:off x="2469753" y="4211273"/>
              <a:ext cx="546888" cy="1237486"/>
              <a:chOff x="6228825" y="942363"/>
              <a:chExt cx="1199627" cy="3082256"/>
            </a:xfrm>
          </p:grpSpPr>
          <p:sp>
            <p:nvSpPr>
              <p:cNvPr id="62" name="Rectangle 61"/>
              <p:cNvSpPr/>
              <p:nvPr/>
            </p:nvSpPr>
            <p:spPr>
              <a:xfrm>
                <a:off x="6228825" y="942363"/>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p:cNvSpPr/>
              <p:nvPr/>
            </p:nvSpPr>
            <p:spPr>
              <a:xfrm>
                <a:off x="6228825" y="2833382"/>
                <a:ext cx="1199627" cy="1191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 name="Straight Arrow Connector 63"/>
              <p:cNvCxnSpPr>
                <a:stCxn id="62" idx="2"/>
                <a:endCxn id="63" idx="0"/>
              </p:cNvCxnSpPr>
              <p:nvPr/>
            </p:nvCxnSpPr>
            <p:spPr>
              <a:xfrm>
                <a:off x="6828639" y="2133600"/>
                <a:ext cx="0" cy="6997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60" name="Content Placeholder 5" descr="Description VMware Workstation 11.0 icon.png"/>
            <p:cNvPicPr>
              <a:picLocks noChangeAspect="1"/>
            </p:cNvPicPr>
            <p:nvPr/>
          </p:nvPicPr>
          <p:blipFill>
            <a:blip r:embed="rId2"/>
            <a:stretch>
              <a:fillRect/>
            </a:stretch>
          </p:blipFill>
          <p:spPr>
            <a:xfrm>
              <a:off x="2592925" y="4299409"/>
              <a:ext cx="332631" cy="332631"/>
            </a:xfrm>
            <a:prstGeom prst="rect">
              <a:avLst/>
            </a:prstGeom>
          </p:spPr>
        </p:pic>
        <p:pic>
          <p:nvPicPr>
            <p:cNvPr id="61" name="Content Placeholder 5" descr="Description VMware Workstation 11.0 icon.png"/>
            <p:cNvPicPr>
              <a:picLocks noChangeAspect="1"/>
            </p:cNvPicPr>
            <p:nvPr/>
          </p:nvPicPr>
          <p:blipFill>
            <a:blip r:embed="rId2"/>
            <a:stretch>
              <a:fillRect/>
            </a:stretch>
          </p:blipFill>
          <p:spPr>
            <a:xfrm>
              <a:off x="2592925" y="5014681"/>
              <a:ext cx="332631" cy="332631"/>
            </a:xfrm>
            <a:prstGeom prst="rect">
              <a:avLst/>
            </a:prstGeom>
          </p:spPr>
        </p:pic>
      </p:grpSp>
      <p:cxnSp>
        <p:nvCxnSpPr>
          <p:cNvPr id="12" name="Straight Arrow Connector 11"/>
          <p:cNvCxnSpPr>
            <a:stCxn id="5" idx="2"/>
            <a:endCxn id="9" idx="1"/>
          </p:cNvCxnSpPr>
          <p:nvPr/>
        </p:nvCxnSpPr>
        <p:spPr>
          <a:xfrm>
            <a:off x="3514984" y="4626638"/>
            <a:ext cx="1957107" cy="12223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49" idx="2"/>
            <a:endCxn id="9" idx="0"/>
          </p:cNvCxnSpPr>
          <p:nvPr/>
        </p:nvCxnSpPr>
        <p:spPr>
          <a:xfrm>
            <a:off x="5771345" y="4626637"/>
            <a:ext cx="16043" cy="9070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2" idx="2"/>
            <a:endCxn id="9" idx="0"/>
          </p:cNvCxnSpPr>
          <p:nvPr/>
        </p:nvCxnSpPr>
        <p:spPr>
          <a:xfrm>
            <a:off x="4632117" y="4626638"/>
            <a:ext cx="1155271" cy="9070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9" idx="0"/>
            <a:endCxn id="56" idx="2"/>
          </p:cNvCxnSpPr>
          <p:nvPr/>
        </p:nvCxnSpPr>
        <p:spPr>
          <a:xfrm flipV="1">
            <a:off x="5787388" y="4626637"/>
            <a:ext cx="1283448" cy="9070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9" idx="3"/>
            <a:endCxn id="63" idx="2"/>
          </p:cNvCxnSpPr>
          <p:nvPr/>
        </p:nvCxnSpPr>
        <p:spPr>
          <a:xfrm flipV="1">
            <a:off x="6102684" y="4626637"/>
            <a:ext cx="2392007" cy="12223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4" name="Picture 93" descr="VCAP-DTA Study To The Next Level: F5 VE Lab Licenses - Wahl Network"/>
          <p:cNvPicPr>
            <a:picLocks noChangeAspect="1"/>
          </p:cNvPicPr>
          <p:nvPr/>
        </p:nvPicPr>
        <p:blipFill>
          <a:blip r:embed="rId4"/>
          <a:stretch>
            <a:fillRect/>
          </a:stretch>
        </p:blipFill>
        <p:spPr>
          <a:xfrm>
            <a:off x="5455860" y="1646945"/>
            <a:ext cx="630970" cy="573609"/>
          </a:xfrm>
          <a:prstGeom prst="rect">
            <a:avLst/>
          </a:prstGeom>
        </p:spPr>
      </p:pic>
      <p:cxnSp>
        <p:nvCxnSpPr>
          <p:cNvPr id="95" name="Straight Arrow Connector 94"/>
          <p:cNvCxnSpPr>
            <a:stCxn id="94" idx="2"/>
            <a:endCxn id="55" idx="0"/>
          </p:cNvCxnSpPr>
          <p:nvPr/>
        </p:nvCxnSpPr>
        <p:spPr>
          <a:xfrm>
            <a:off x="5771345" y="2220554"/>
            <a:ext cx="1299491" cy="11685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4" idx="0"/>
            <a:endCxn id="94" idx="2"/>
          </p:cNvCxnSpPr>
          <p:nvPr/>
        </p:nvCxnSpPr>
        <p:spPr>
          <a:xfrm flipV="1">
            <a:off x="3514984" y="2220554"/>
            <a:ext cx="2256361" cy="1168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41" idx="0"/>
            <a:endCxn id="94" idx="2"/>
          </p:cNvCxnSpPr>
          <p:nvPr/>
        </p:nvCxnSpPr>
        <p:spPr>
          <a:xfrm flipV="1">
            <a:off x="4632117" y="2220554"/>
            <a:ext cx="1139228" cy="1168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94" idx="2"/>
            <a:endCxn id="48" idx="0"/>
          </p:cNvCxnSpPr>
          <p:nvPr/>
        </p:nvCxnSpPr>
        <p:spPr>
          <a:xfrm>
            <a:off x="5771345" y="2220554"/>
            <a:ext cx="0" cy="11685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94" idx="2"/>
            <a:endCxn id="62" idx="0"/>
          </p:cNvCxnSpPr>
          <p:nvPr/>
        </p:nvCxnSpPr>
        <p:spPr>
          <a:xfrm>
            <a:off x="5771345" y="2220554"/>
            <a:ext cx="2723346" cy="11685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3297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Monoliths - Patterns</a:t>
            </a:r>
          </a:p>
        </p:txBody>
      </p:sp>
      <p:sp>
        <p:nvSpPr>
          <p:cNvPr id="6" name="Content Placeholder 5"/>
          <p:cNvSpPr>
            <a:spLocks noGrp="1"/>
          </p:cNvSpPr>
          <p:nvPr>
            <p:ph idx="1"/>
          </p:nvPr>
        </p:nvSpPr>
        <p:spPr/>
        <p:txBody>
          <a:bodyPr/>
          <a:lstStyle/>
          <a:p>
            <a:r>
              <a:rPr lang="en-US" dirty="0"/>
              <a:t>N-Tier </a:t>
            </a:r>
          </a:p>
          <a:p>
            <a:r>
              <a:rPr lang="en-US" dirty="0"/>
              <a:t>Service Oriented Architectures (SOA )</a:t>
            </a:r>
          </a:p>
          <a:p>
            <a:r>
              <a:rPr lang="en-US" dirty="0"/>
              <a:t>Enterprise Service Bus (ESB)</a:t>
            </a:r>
          </a:p>
        </p:txBody>
      </p:sp>
    </p:spTree>
    <p:extLst>
      <p:ext uri="{BB962C8B-B14F-4D97-AF65-F5344CB8AC3E}">
        <p14:creationId xmlns:p14="http://schemas.microsoft.com/office/powerpoint/2010/main" val="37219136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Monoliths - Technology</a:t>
            </a:r>
          </a:p>
        </p:txBody>
      </p:sp>
      <p:sp>
        <p:nvSpPr>
          <p:cNvPr id="3" name="Content Placeholder 2"/>
          <p:cNvSpPr>
            <a:spLocks noGrp="1"/>
          </p:cNvSpPr>
          <p:nvPr>
            <p:ph idx="1"/>
          </p:nvPr>
        </p:nvSpPr>
        <p:spPr/>
        <p:txBody>
          <a:bodyPr>
            <a:normAutofit/>
          </a:bodyPr>
          <a:lstStyle/>
          <a:p>
            <a:r>
              <a:rPr lang="en-US" sz="2400" dirty="0"/>
              <a:t>Virtual Machines</a:t>
            </a:r>
          </a:p>
          <a:p>
            <a:r>
              <a:rPr lang="en-US" sz="2400" dirty="0"/>
              <a:t>Infrastructure as a Service (IaaS)</a:t>
            </a:r>
          </a:p>
          <a:p>
            <a:r>
              <a:rPr lang="en-US" sz="2400" dirty="0"/>
              <a:t>Platform as a Service (PaaS)</a:t>
            </a:r>
          </a:p>
          <a:p>
            <a:r>
              <a:rPr lang="en-US" sz="2400" dirty="0"/>
              <a:t>Infrastructure Automation</a:t>
            </a:r>
          </a:p>
        </p:txBody>
      </p:sp>
      <p:pic>
        <p:nvPicPr>
          <p:cNvPr id="4" name="Picture 3" descr="ansible_centos-7"/>
          <p:cNvPicPr>
            <a:picLocks noChangeAspect="1"/>
          </p:cNvPicPr>
          <p:nvPr/>
        </p:nvPicPr>
        <p:blipFill>
          <a:blip r:embed="rId2"/>
          <a:stretch>
            <a:fillRect/>
          </a:stretch>
        </p:blipFill>
        <p:spPr>
          <a:xfrm>
            <a:off x="7924006" y="4831484"/>
            <a:ext cx="1457324" cy="1457324"/>
          </a:xfrm>
          <a:prstGeom prst="rect">
            <a:avLst/>
          </a:prstGeom>
        </p:spPr>
      </p:pic>
      <p:pic>
        <p:nvPicPr>
          <p:cNvPr id="5" name="Picture 4" descr="Chef (software) - Wikipedia, the free encyclopedia"/>
          <p:cNvPicPr>
            <a:picLocks noChangeAspect="1"/>
          </p:cNvPicPr>
          <p:nvPr/>
        </p:nvPicPr>
        <p:blipFill>
          <a:blip r:embed="rId3"/>
          <a:stretch>
            <a:fillRect/>
          </a:stretch>
        </p:blipFill>
        <p:spPr>
          <a:xfrm>
            <a:off x="6542880" y="4908279"/>
            <a:ext cx="1190626" cy="1303735"/>
          </a:xfrm>
          <a:prstGeom prst="rect">
            <a:avLst/>
          </a:prstGeom>
        </p:spPr>
      </p:pic>
      <p:pic>
        <p:nvPicPr>
          <p:cNvPr id="6" name="Content Placeholder 5" descr="Description VMware Workstation 11.0 icon.png"/>
          <p:cNvPicPr>
            <a:picLocks noChangeAspect="1"/>
          </p:cNvPicPr>
          <p:nvPr/>
        </p:nvPicPr>
        <p:blipFill>
          <a:blip r:embed="rId4"/>
          <a:stretch>
            <a:fillRect/>
          </a:stretch>
        </p:blipFill>
        <p:spPr>
          <a:xfrm>
            <a:off x="4789044" y="4908279"/>
            <a:ext cx="1392330" cy="1392330"/>
          </a:xfrm>
          <a:prstGeom prst="rect">
            <a:avLst/>
          </a:prstGeom>
        </p:spPr>
      </p:pic>
      <p:pic>
        <p:nvPicPr>
          <p:cNvPr id="7" name="Picture 6" descr="Windows 8.1 üzerine Hyper-V Manager Kurulumu"/>
          <p:cNvPicPr>
            <a:picLocks noChangeAspect="1"/>
          </p:cNvPicPr>
          <p:nvPr/>
        </p:nvPicPr>
        <p:blipFill>
          <a:blip r:embed="rId5"/>
          <a:stretch>
            <a:fillRect/>
          </a:stretch>
        </p:blipFill>
        <p:spPr>
          <a:xfrm>
            <a:off x="1609373" y="4908279"/>
            <a:ext cx="3353152" cy="1437065"/>
          </a:xfrm>
          <a:prstGeom prst="rect">
            <a:avLst/>
          </a:prstGeom>
        </p:spPr>
      </p:pic>
      <p:pic>
        <p:nvPicPr>
          <p:cNvPr id="8" name="Picture 7"/>
          <p:cNvPicPr>
            <a:picLocks noChangeAspect="1"/>
          </p:cNvPicPr>
          <p:nvPr/>
        </p:nvPicPr>
        <p:blipFill>
          <a:blip r:embed="rId6"/>
          <a:stretch>
            <a:fillRect/>
          </a:stretch>
        </p:blipFill>
        <p:spPr>
          <a:xfrm>
            <a:off x="9569437" y="4752906"/>
            <a:ext cx="1455764" cy="1703075"/>
          </a:xfrm>
          <a:prstGeom prst="rect">
            <a:avLst/>
          </a:prstGeom>
        </p:spPr>
      </p:pic>
    </p:spTree>
    <p:extLst>
      <p:ext uri="{BB962C8B-B14F-4D97-AF65-F5344CB8AC3E}">
        <p14:creationId xmlns:p14="http://schemas.microsoft.com/office/powerpoint/2010/main" val="35262791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531</TotalTime>
  <Words>5961</Words>
  <Application>Microsoft Office PowerPoint</Application>
  <PresentationFormat>Widescreen</PresentationFormat>
  <Paragraphs>1272</Paragraphs>
  <Slides>162</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162</vt:i4>
      </vt:variant>
    </vt:vector>
  </HeadingPairs>
  <TitlesOfParts>
    <vt:vector size="170" baseType="lpstr">
      <vt:lpstr>Arial</vt:lpstr>
      <vt:lpstr>Calibri</vt:lpstr>
      <vt:lpstr>Century Gothic</vt:lpstr>
      <vt:lpstr>Consolas</vt:lpstr>
      <vt:lpstr>Open Sans</vt:lpstr>
      <vt:lpstr>SFMono-Regular</vt:lpstr>
      <vt:lpstr>Wingdings 3</vt:lpstr>
      <vt:lpstr>Ion Boardroom</vt:lpstr>
      <vt:lpstr>Contain Your Enthusiasm</vt:lpstr>
      <vt:lpstr>Jason L. van Brackel</vt:lpstr>
      <vt:lpstr>A Brief History of Containers</vt:lpstr>
      <vt:lpstr>A Brief History of Containers</vt:lpstr>
      <vt:lpstr>A Brief History of Containers</vt:lpstr>
      <vt:lpstr>A Brief History of Containers</vt:lpstr>
      <vt:lpstr>A Brief History of Containers</vt:lpstr>
      <vt:lpstr>A Brief History of Containers</vt:lpstr>
      <vt:lpstr>A Brief History of Containers</vt:lpstr>
      <vt:lpstr>A Brief History of Containers</vt:lpstr>
      <vt:lpstr>A Brief History of Containers</vt:lpstr>
      <vt:lpstr>A Brief History of Containers</vt:lpstr>
      <vt:lpstr>A Brief History of Containers</vt:lpstr>
      <vt:lpstr>Virtualization and Container Concepts</vt:lpstr>
      <vt:lpstr>Virtualization</vt:lpstr>
      <vt:lpstr>Containers – OS Virtualization</vt:lpstr>
      <vt:lpstr>Containers are not VMs</vt:lpstr>
      <vt:lpstr>Containers are not VMs</vt:lpstr>
      <vt:lpstr>Containers are not VMs</vt:lpstr>
      <vt:lpstr>Containers are not VMs</vt:lpstr>
      <vt:lpstr>Docker</vt:lpstr>
      <vt:lpstr>Docker</vt:lpstr>
      <vt:lpstr>Docker Engine</vt:lpstr>
      <vt:lpstr>Docker Toolbox</vt:lpstr>
      <vt:lpstr>Docker Machine</vt:lpstr>
      <vt:lpstr>Docker Compose</vt:lpstr>
      <vt:lpstr>Docker Swarm</vt:lpstr>
      <vt:lpstr>Docker Container Fundamentals</vt:lpstr>
      <vt:lpstr>Docker Container Fundamentals</vt:lpstr>
      <vt:lpstr>Docker Container Fundamentals</vt:lpstr>
      <vt:lpstr>Dockerfile</vt:lpstr>
      <vt:lpstr>PowerPoint Presentation</vt:lpstr>
      <vt:lpstr>Container Fundamentals</vt:lpstr>
      <vt:lpstr>Docker Container Fundamentals</vt:lpstr>
      <vt:lpstr>Docker Architecture</vt:lpstr>
      <vt:lpstr>PowerPoint Presentation</vt:lpstr>
      <vt:lpstr>PowerPoint Presentation</vt:lpstr>
      <vt:lpstr>Docker Architecture</vt:lpstr>
      <vt:lpstr>Docker Architecture</vt:lpstr>
      <vt:lpstr>Docker Architecture</vt:lpstr>
      <vt:lpstr>Docker Architecture</vt:lpstr>
      <vt:lpstr>Docker Architecture</vt:lpstr>
      <vt:lpstr>Docker Architecture</vt:lpstr>
      <vt:lpstr>Docker Architecture</vt:lpstr>
      <vt:lpstr>Docker Architecture</vt:lpstr>
      <vt:lpstr>Docker Architecture</vt:lpstr>
      <vt:lpstr>Container Types</vt:lpstr>
      <vt:lpstr>Container Types</vt:lpstr>
      <vt:lpstr>Container Types</vt:lpstr>
      <vt:lpstr>PowerPoint Presentation</vt:lpstr>
      <vt:lpstr>PowerPoint Presentation</vt:lpstr>
      <vt:lpstr>Container Types</vt:lpstr>
      <vt:lpstr>More Information on Architecture</vt:lpstr>
      <vt:lpstr>Exercise 1</vt:lpstr>
      <vt:lpstr>Exercise 1</vt:lpstr>
      <vt:lpstr>Dockerfile and Docker Compose</vt:lpstr>
      <vt:lpstr>Dockerfile</vt:lpstr>
      <vt:lpstr>Dockerfile</vt:lpstr>
      <vt:lpstr>Dockerfile</vt:lpstr>
      <vt:lpstr>Dockerfile</vt:lpstr>
      <vt:lpstr>Dockerfile</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Dockerfile instructions</vt:lpstr>
      <vt:lpstr>Dockerfile examples</vt:lpstr>
      <vt:lpstr>PowerPoint Presentation</vt:lpstr>
      <vt:lpstr>PowerPoint Presentation</vt:lpstr>
      <vt:lpstr>PowerPoint Presentation</vt:lpstr>
      <vt:lpstr>PowerPoint Presentation</vt:lpstr>
      <vt:lpstr>PowerPoint Presentation</vt:lpstr>
      <vt:lpstr>Docker Compose</vt:lpstr>
      <vt:lpstr>Docker Compose</vt:lpstr>
      <vt:lpstr>Docker Compose</vt:lpstr>
      <vt:lpstr>Docker Compose</vt:lpstr>
      <vt:lpstr>Docker Compose</vt:lpstr>
      <vt:lpstr>Docker Compose</vt:lpstr>
      <vt:lpstr>Exercise 2</vt:lpstr>
      <vt:lpstr>Exercise 2</vt:lpstr>
      <vt:lpstr>Exercise 3</vt:lpstr>
      <vt:lpstr>Exercise 3 Competition</vt:lpstr>
      <vt:lpstr>Microservices Architecture</vt:lpstr>
      <vt:lpstr>Microservices Architecture</vt:lpstr>
      <vt:lpstr>Monoliths</vt:lpstr>
      <vt:lpstr>Monoliths</vt:lpstr>
      <vt:lpstr>Monoliths</vt:lpstr>
      <vt:lpstr>Monoliths - Patterns</vt:lpstr>
      <vt:lpstr>Monoliths - Technology</vt:lpstr>
      <vt:lpstr>Monoliths - Pros and Cons</vt:lpstr>
      <vt:lpstr>Monoliths – Conway’s Law</vt:lpstr>
      <vt:lpstr>Monoliths – Conway’s Law</vt:lpstr>
      <vt:lpstr>Microservices </vt:lpstr>
      <vt:lpstr>Monoliths – Conway’s Law</vt:lpstr>
      <vt:lpstr>Microservices – Conway’s Law</vt:lpstr>
      <vt:lpstr>Microservices</vt:lpstr>
      <vt:lpstr>Microservices - Pros and Cons</vt:lpstr>
      <vt:lpstr>Microservices - Technology</vt:lpstr>
      <vt:lpstr>Microservices - Technology</vt:lpstr>
      <vt:lpstr>Microservices - Patterns</vt:lpstr>
      <vt:lpstr>Microservices Premium</vt:lpstr>
      <vt:lpstr>The 12 Factors</vt:lpstr>
      <vt:lpstr>The 12 Factors</vt:lpstr>
      <vt:lpstr>The 12 Factors</vt:lpstr>
      <vt:lpstr>The 12 Factors</vt:lpstr>
      <vt:lpstr>Walkthrough</vt:lpstr>
      <vt:lpstr>Container Orchestration</vt:lpstr>
      <vt:lpstr>Key Trends</vt:lpstr>
      <vt:lpstr>Why Containers?</vt:lpstr>
      <vt:lpstr>Doug Cutting</vt:lpstr>
      <vt:lpstr>Kubernetes Lineage Google Borg</vt:lpstr>
      <vt:lpstr>Borg Lessons Learned</vt:lpstr>
      <vt:lpstr>Borg Lessons Learned</vt:lpstr>
      <vt:lpstr>Borg Lessons Learned</vt:lpstr>
      <vt:lpstr>Borg Lessons Learned</vt:lpstr>
      <vt:lpstr>Borg Lessons Learned</vt:lpstr>
      <vt:lpstr>We have containers.  Now What?</vt:lpstr>
      <vt:lpstr>Evolution: Kubernetes</vt:lpstr>
      <vt:lpstr>PowerPoint Presentation</vt:lpstr>
      <vt:lpstr>Key Concepts</vt:lpstr>
      <vt:lpstr>Architecture</vt:lpstr>
      <vt:lpstr>Pods</vt:lpstr>
      <vt:lpstr>Pods</vt:lpstr>
      <vt:lpstr>Nodes</vt:lpstr>
      <vt:lpstr>Nodes</vt:lpstr>
      <vt:lpstr>Master Node</vt:lpstr>
      <vt:lpstr>Master Node</vt:lpstr>
      <vt:lpstr>Pod Networking</vt:lpstr>
      <vt:lpstr>Labels</vt:lpstr>
      <vt:lpstr>Selectors</vt:lpstr>
      <vt:lpstr>PowerPoint Presentation</vt:lpstr>
      <vt:lpstr>PowerPoint Presentation</vt:lpstr>
      <vt:lpstr>PowerPoint Presentation</vt:lpstr>
      <vt:lpstr>PowerPoint Presentation</vt:lpstr>
      <vt:lpstr>PowerPoint Presentation</vt:lpstr>
      <vt:lpstr>Control Loops</vt:lpstr>
      <vt:lpstr>Replication Controllers</vt:lpstr>
      <vt:lpstr>PowerPoint Presentation</vt:lpstr>
      <vt:lpstr>PowerPoint Presentation</vt:lpstr>
      <vt:lpstr>PowerPoint Presentation</vt:lpstr>
      <vt:lpstr>PowerPoint Presentation</vt:lpstr>
      <vt:lpstr>Services</vt:lpstr>
      <vt:lpstr>PowerPoint Presentation</vt:lpstr>
      <vt:lpstr>Getting Started</vt:lpstr>
      <vt:lpstr>Commercial Products Supporting Kubernetes</vt:lpstr>
      <vt:lpstr>Kubernetes Distributions</vt:lpstr>
      <vt:lpstr>Kubernetes Commercial Support</vt:lpstr>
      <vt:lpstr>Windows Container Support</vt:lpstr>
      <vt:lpstr>PowerPoint Presentation</vt:lpstr>
      <vt:lpstr>Challenges</vt:lpstr>
      <vt:lpstr>Intra-POD Networking</vt:lpstr>
      <vt:lpstr>Kube-Proxy Networking 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 Your Enthusiam</dc:title>
  <dc:creator>Jason Van Brackel</dc:creator>
  <cp:lastModifiedBy>Jason van Brackel</cp:lastModifiedBy>
  <cp:revision>44</cp:revision>
  <dcterms:created xsi:type="dcterms:W3CDTF">2017-02-24T01:55:31Z</dcterms:created>
  <dcterms:modified xsi:type="dcterms:W3CDTF">2017-02-24T20:49:17Z</dcterms:modified>
</cp:coreProperties>
</file>